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7" r:id="rId6"/>
    <p:sldId id="261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60" r:id="rId15"/>
    <p:sldId id="275" r:id="rId16"/>
    <p:sldId id="262" r:id="rId17"/>
  </p:sldIdLst>
  <p:sldSz cx="14630400" cy="8229600"/>
  <p:notesSz cx="8229600" cy="14630400"/>
  <p:embeddedFontLst>
    <p:embeddedFont>
      <p:font typeface="Instrument Sans Medium" panose="020B0604020202020204" charset="0"/>
      <p:regular r:id="rId19"/>
    </p:embeddedFont>
    <p:embeddedFont>
      <p:font typeface="Instrument Sans Semi Bold" panose="020B0604020202020204" charset="0"/>
      <p:regular r:id="rId20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883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A8C7F-1C2D-A04C-2AD2-6666275AD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44D946-6ED4-1F32-44F6-98EDFA1A1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8155D0-8922-BE00-9A10-D43B6D425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CI/CD, que significa </a:t>
            </a:r>
            <a:r>
              <a:rPr lang="es-MX" dirty="0"/>
              <a:t>Integración Continua y Entrega/Despliegue Continuo.</a:t>
            </a:r>
          </a:p>
          <a:p>
            <a:r>
              <a:rPr lang="es-MX" dirty="0"/>
              <a:t>Agregar Jenkins, </a:t>
            </a:r>
            <a:r>
              <a:rPr lang="es-MX" dirty="0" err="1"/>
              <a:t>openshift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F6860-7BEA-EE89-F925-093E6937E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64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AF9FE-E5DC-8AA1-64E1-31F03B67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17DF71-BC90-0B73-9F90-48FB1971B8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D49963-6B1D-0178-460C-CEAC5A4FA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A6A8E-CD7E-0479-F1F9-F12F494C07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55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52105"/>
            <a:ext cx="7556421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s-MX" sz="3900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 Estudiante a Profesional: Explora el Mundo de Oportunidades Laborales en Tecnologías de la Información</a:t>
            </a:r>
            <a:endParaRPr lang="es-MX" sz="3900" noProof="0" dirty="0"/>
          </a:p>
        </p:txBody>
      </p:sp>
      <p:sp>
        <p:nvSpPr>
          <p:cNvPr id="4" name="Shape 1"/>
          <p:cNvSpPr/>
          <p:nvPr/>
        </p:nvSpPr>
        <p:spPr>
          <a:xfrm>
            <a:off x="6280190" y="5344954"/>
            <a:ext cx="317540" cy="317540"/>
          </a:xfrm>
          <a:prstGeom prst="roundRect">
            <a:avLst>
              <a:gd name="adj" fmla="val 28793492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MX" noProof="0" dirty="0"/>
          </a:p>
        </p:txBody>
      </p:sp>
      <p:pic>
        <p:nvPicPr>
          <p:cNvPr id="7" name="Image 0">
            <a:extLst>
              <a:ext uri="{FF2B5EF4-FFF2-40B4-BE49-F238E27FC236}">
                <a16:creationId xmlns:a16="http://schemas.microsoft.com/office/drawing/2014/main" id="{C60CC788-1506-61FF-CF00-485A2D08A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0" y="1"/>
            <a:ext cx="5760720" cy="82296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815F3BD-831E-B0BE-09E0-74FBBCDECC85}"/>
              </a:ext>
            </a:extLst>
          </p:cNvPr>
          <p:cNvSpPr/>
          <p:nvPr/>
        </p:nvSpPr>
        <p:spPr>
          <a:xfrm>
            <a:off x="12848734" y="7607431"/>
            <a:ext cx="1706252" cy="53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8625"/>
            <a:ext cx="97004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E. Inteligencia Artificial y Ciencia de Datos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9553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Esta área se enfoca en el análisis avanzado de datos y el desarrollo de sistemas inteligentes: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936319"/>
            <a:ext cx="4215289" cy="3914537"/>
          </a:xfrm>
          <a:prstGeom prst="roundRect">
            <a:avLst>
              <a:gd name="adj" fmla="val 4563"/>
            </a:avLst>
          </a:prstGeom>
          <a:solidFill>
            <a:srgbClr val="CEE6FD"/>
          </a:solidFill>
          <a:ln/>
        </p:spPr>
      </p:sp>
      <p:sp>
        <p:nvSpPr>
          <p:cNvPr id="5" name="Text 3"/>
          <p:cNvSpPr/>
          <p:nvPr/>
        </p:nvSpPr>
        <p:spPr>
          <a:xfrm>
            <a:off x="992148" y="3134678"/>
            <a:ext cx="381857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Ingeniero de Machine Learning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2148" y="3874056"/>
            <a:ext cx="381857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Desarrolla y entrena modelos predictivos y sistemas inteligentes para automatizar procesos y tomar decisiones.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92148" y="5263277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Python, R, TensorFlow, algoritmos de ML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92148" y="6017419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Creatividad, pensamiento analítico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207437" y="2936319"/>
            <a:ext cx="4215408" cy="3914537"/>
          </a:xfrm>
          <a:prstGeom prst="roundRect">
            <a:avLst>
              <a:gd name="adj" fmla="val 4563"/>
            </a:avLst>
          </a:prstGeom>
          <a:solidFill>
            <a:srgbClr val="CEE6FD"/>
          </a:solidFill>
          <a:ln/>
        </p:spPr>
      </p:sp>
      <p:sp>
        <p:nvSpPr>
          <p:cNvPr id="10" name="Text 8"/>
          <p:cNvSpPr/>
          <p:nvPr/>
        </p:nvSpPr>
        <p:spPr>
          <a:xfrm>
            <a:off x="5405795" y="3134678"/>
            <a:ext cx="27023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 err="1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Científico</a:t>
            </a: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de Datos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405795" y="3563898"/>
            <a:ext cx="381869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Analiza grandes volúmenes de datos para extraer insights que apoyen la toma de decisiones estratégicas.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5405795" y="4953119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Estadística, minería de datos, visualización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5405795" y="5707261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Curiosidad, comunicación efectiva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9621203" y="2936319"/>
            <a:ext cx="4215289" cy="3914537"/>
          </a:xfrm>
          <a:prstGeom prst="roundRect">
            <a:avLst>
              <a:gd name="adj" fmla="val 4563"/>
            </a:avLst>
          </a:prstGeom>
          <a:solidFill>
            <a:srgbClr val="CEE6FD"/>
          </a:solidFill>
          <a:ln/>
        </p:spPr>
      </p:sp>
      <p:sp>
        <p:nvSpPr>
          <p:cNvPr id="15" name="Text 13"/>
          <p:cNvSpPr/>
          <p:nvPr/>
        </p:nvSpPr>
        <p:spPr>
          <a:xfrm>
            <a:off x="9819561" y="3134678"/>
            <a:ext cx="381857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 err="1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Especialista</a:t>
            </a: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en Robótica / IoT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9819561" y="3874056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Diseña e integra dispositivos inteligentes conectados para automatización y control.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9819561" y="4945737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Programación embebida, sensores, protocolos IoT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9819561" y="6017419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Innovación, trabajo interdisciplinario</a:t>
            </a:r>
            <a:endParaRPr lang="en-US" sz="155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39AF6790-2007-7C1A-E47B-B81891FBC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110" y="7616232"/>
            <a:ext cx="1927661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5C8A0938-C0FE-024C-26A3-B92197EED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479" y="2734457"/>
            <a:ext cx="4299908" cy="355581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CFE652E-A720-6CA0-DB16-C39769DA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608" y="2683931"/>
            <a:ext cx="4299908" cy="450566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C3BEC0B-6D65-2F85-7854-83B6C6FDD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51" y="2678907"/>
            <a:ext cx="4299908" cy="361136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1225391"/>
            <a:ext cx="843188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F. Gestión y Consultoría Tecnológica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4230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Esta área combina conocimientos técnicos con habilidades de gestión para optimizar el uso de tecnologías en las organizaciones: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1438632" y="28513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Consultor TI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438632" y="3280529"/>
            <a:ext cx="353734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Asesora a empresas en la implementación y mejora de soluciones tecnológicas que optimicen procesos.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438632" y="4669750"/>
            <a:ext cx="353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Análisis de sistemas, metodologías ágiles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438632" y="5423892"/>
            <a:ext cx="353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Comunicación, negociación, liderazgo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868829" y="2851309"/>
            <a:ext cx="3537466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Gestor de Proyectos Tecnológicos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868829" y="3590687"/>
            <a:ext cx="353746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Planifica, coordina y supervisa proyectos tecnológicos para asegurar entregas exitosas en tiempo y forma.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5868829" y="4979908"/>
            <a:ext cx="353746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Gestión de proyectos (Scrum, PMP), herramientas de seguimiento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5868829" y="6051590"/>
            <a:ext cx="353746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Organización, liderazgo, resolución de conflictos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0299144" y="2851309"/>
            <a:ext cx="29061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Analista de Sistemas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10299144" y="3280529"/>
            <a:ext cx="353746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Evalúa y mejora sistemas de información para aumentar eficiencia y alineación con objetivos de negocio.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10299144" y="4669750"/>
            <a:ext cx="353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Modelado de procesos, UML, bases de datos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0299144" y="5423892"/>
            <a:ext cx="353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Pensamiento crítico, comunicación</a:t>
            </a:r>
            <a:endParaRPr lang="en-US" sz="1550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2DBC191C-2E19-3B22-4D99-C624AE781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367" y="7696200"/>
            <a:ext cx="1704975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032" y="743188"/>
            <a:ext cx="9456539" cy="496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G. Infraestructura de Tecnologías de la Información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636032" y="1558052"/>
            <a:ext cx="6599634" cy="1870115"/>
          </a:xfrm>
          <a:prstGeom prst="roundRect">
            <a:avLst>
              <a:gd name="adj" fmla="val 7653"/>
            </a:avLst>
          </a:prstGeom>
          <a:solidFill>
            <a:srgbClr val="CEE6FD"/>
          </a:solidFill>
          <a:ln/>
        </p:spPr>
      </p:sp>
      <p:sp>
        <p:nvSpPr>
          <p:cNvPr id="4" name="Text 2"/>
          <p:cNvSpPr/>
          <p:nvPr/>
        </p:nvSpPr>
        <p:spPr>
          <a:xfrm>
            <a:off x="794980" y="1717000"/>
            <a:ext cx="2998470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Ingeniero de Infraestructura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4980" y="2060734"/>
            <a:ext cx="6281737" cy="508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Diseña, implementa y mantiene la arquitectura física y virtual de los sistemas de TI.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794980" y="2664976"/>
            <a:ext cx="6281737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Hardware, virtualización, cloud computing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94980" y="3014782"/>
            <a:ext cx="6281737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Pensamiento estratégico, resolución de problemas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7394615" y="1558052"/>
            <a:ext cx="6599753" cy="1870115"/>
          </a:xfrm>
          <a:prstGeom prst="roundRect">
            <a:avLst>
              <a:gd name="adj" fmla="val 7653"/>
            </a:avLst>
          </a:prstGeom>
          <a:solidFill>
            <a:srgbClr val="CEE6FD"/>
          </a:solidFill>
          <a:ln/>
        </p:spPr>
      </p:sp>
      <p:sp>
        <p:nvSpPr>
          <p:cNvPr id="9" name="Text 7"/>
          <p:cNvSpPr/>
          <p:nvPr/>
        </p:nvSpPr>
        <p:spPr>
          <a:xfrm>
            <a:off x="7553563" y="1717000"/>
            <a:ext cx="4086701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Administrador de Sistemas / Servidores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53563" y="2060734"/>
            <a:ext cx="6281857" cy="508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Instala, configura, actualiza y mantiene servidores físicos y virtuales.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7553563" y="2664976"/>
            <a:ext cx="6281857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Linux, Windows Server, scripting, automatización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7553563" y="3014782"/>
            <a:ext cx="6281857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Organización, atención al detalle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636032" y="3587115"/>
            <a:ext cx="6599634" cy="1870115"/>
          </a:xfrm>
          <a:prstGeom prst="roundRect">
            <a:avLst>
              <a:gd name="adj" fmla="val 7653"/>
            </a:avLst>
          </a:prstGeom>
          <a:solidFill>
            <a:srgbClr val="CEE6FD"/>
          </a:solidFill>
          <a:ln/>
        </p:spPr>
      </p:sp>
      <p:sp>
        <p:nvSpPr>
          <p:cNvPr id="14" name="Text 12"/>
          <p:cNvSpPr/>
          <p:nvPr/>
        </p:nvSpPr>
        <p:spPr>
          <a:xfrm>
            <a:off x="794980" y="3746063"/>
            <a:ext cx="2634020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Administrador de Redes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4980" y="4089797"/>
            <a:ext cx="6281737" cy="508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Configura y mantiene dispositivos de red (routers, switches, firewalls) para asegurar conectividad y seguridad.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794980" y="4694039"/>
            <a:ext cx="6281737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Protocolos de red, seguridad, monitoreo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794980" y="5043845"/>
            <a:ext cx="6281737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Trabajo en equipo, comunicación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7394615" y="3587115"/>
            <a:ext cx="6599753" cy="1870115"/>
          </a:xfrm>
          <a:prstGeom prst="roundRect">
            <a:avLst>
              <a:gd name="adj" fmla="val 7653"/>
            </a:avLst>
          </a:prstGeom>
          <a:solidFill>
            <a:srgbClr val="CEE6FD"/>
          </a:solidFill>
          <a:ln/>
        </p:spPr>
      </p:sp>
      <p:sp>
        <p:nvSpPr>
          <p:cNvPr id="19" name="Text 17"/>
          <p:cNvSpPr/>
          <p:nvPr/>
        </p:nvSpPr>
        <p:spPr>
          <a:xfrm>
            <a:off x="7553563" y="3746063"/>
            <a:ext cx="451246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Especialista en Monitoreo de Infraestructura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553563" y="4089797"/>
            <a:ext cx="6281857" cy="508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Utiliza herramientas para vigilar el estado y rendimiento de servidores y redes, detectando y resolviendo incidentes.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7553563" y="4694039"/>
            <a:ext cx="6281857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Nagios, Zabbix, SolarWinds, análisis de logs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7553563" y="5043845"/>
            <a:ext cx="6281857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Proactividad, análisis crítico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636032" y="5616178"/>
            <a:ext cx="6599634" cy="1870115"/>
          </a:xfrm>
          <a:prstGeom prst="roundRect">
            <a:avLst>
              <a:gd name="adj" fmla="val 7653"/>
            </a:avLst>
          </a:prstGeom>
          <a:solidFill>
            <a:srgbClr val="CEE6FD"/>
          </a:solidFill>
          <a:ln/>
        </p:spPr>
      </p:sp>
      <p:sp>
        <p:nvSpPr>
          <p:cNvPr id="24" name="Text 22"/>
          <p:cNvSpPr/>
          <p:nvPr/>
        </p:nvSpPr>
        <p:spPr>
          <a:xfrm>
            <a:off x="794980" y="5775127"/>
            <a:ext cx="336827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Gerente de Infraestructura de TI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794980" y="6118860"/>
            <a:ext cx="6281737" cy="508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Lidera equipos, gestiona proyectos de infraestructura y asegura el cumplimiento de estándares y políticas.</a:t>
            </a:r>
            <a:endParaRPr lang="en-US" sz="1250" dirty="0"/>
          </a:p>
        </p:txBody>
      </p:sp>
      <p:sp>
        <p:nvSpPr>
          <p:cNvPr id="26" name="Text 24"/>
          <p:cNvSpPr/>
          <p:nvPr/>
        </p:nvSpPr>
        <p:spPr>
          <a:xfrm>
            <a:off x="794980" y="6723102"/>
            <a:ext cx="6281737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Gestión de proyectos, conocimiento técnico integral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794980" y="7072908"/>
            <a:ext cx="6281737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Liderazgo, comunicación, toma de decisiones</a:t>
            </a:r>
            <a:endParaRPr lang="en-US" sz="1250" dirty="0"/>
          </a:p>
        </p:txBody>
      </p:sp>
      <p:sp>
        <p:nvSpPr>
          <p:cNvPr id="28" name="Shape 26"/>
          <p:cNvSpPr/>
          <p:nvPr/>
        </p:nvSpPr>
        <p:spPr>
          <a:xfrm>
            <a:off x="7394615" y="5616178"/>
            <a:ext cx="6599753" cy="1870115"/>
          </a:xfrm>
          <a:prstGeom prst="roundRect">
            <a:avLst>
              <a:gd name="adj" fmla="val 7653"/>
            </a:avLst>
          </a:prstGeom>
          <a:solidFill>
            <a:srgbClr val="CEE6FD"/>
          </a:solidFill>
          <a:ln/>
        </p:spPr>
      </p:sp>
      <p:sp>
        <p:nvSpPr>
          <p:cNvPr id="29" name="Text 27"/>
          <p:cNvSpPr/>
          <p:nvPr/>
        </p:nvSpPr>
        <p:spPr>
          <a:xfrm>
            <a:off x="7553563" y="5775127"/>
            <a:ext cx="3918585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Técnico de Soporte en Infraestructura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7553563" y="6118860"/>
            <a:ext cx="6281857" cy="508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Brinda soporte técnico, realiza mantenimiento preventivo y correctivo en hardware y redes.</a:t>
            </a:r>
            <a:endParaRPr lang="en-US" sz="1250" dirty="0"/>
          </a:p>
        </p:txBody>
      </p:sp>
      <p:sp>
        <p:nvSpPr>
          <p:cNvPr id="31" name="Text 29"/>
          <p:cNvSpPr/>
          <p:nvPr/>
        </p:nvSpPr>
        <p:spPr>
          <a:xfrm>
            <a:off x="7553563" y="6723102"/>
            <a:ext cx="6281857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Diagnóstico de hardware, soporte técnico</a:t>
            </a:r>
            <a:endParaRPr lang="en-US" sz="1250" dirty="0"/>
          </a:p>
        </p:txBody>
      </p:sp>
      <p:sp>
        <p:nvSpPr>
          <p:cNvPr id="32" name="Text 30"/>
          <p:cNvSpPr/>
          <p:nvPr/>
        </p:nvSpPr>
        <p:spPr>
          <a:xfrm>
            <a:off x="7553563" y="7072908"/>
            <a:ext cx="6281857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Paciencia, atención al cliente</a:t>
            </a:r>
            <a:endParaRPr lang="en-US" sz="1250" dirty="0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74BCD0DB-DA88-5685-CF81-E230AEE74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367" y="7696200"/>
            <a:ext cx="1704975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743" y="654725"/>
            <a:ext cx="12549426" cy="473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3. Habilidades Técnicas (Hard Skills) Requeridas al egresar de la carrera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606743" y="1432084"/>
            <a:ext cx="341233" cy="341233"/>
          </a:xfrm>
          <a:prstGeom prst="roundRect">
            <a:avLst>
              <a:gd name="adj" fmla="val 40011"/>
            </a:avLst>
          </a:prstGeom>
          <a:solidFill>
            <a:srgbClr val="CEE6FD"/>
          </a:solidFill>
          <a:ln/>
        </p:spPr>
      </p:sp>
      <p:sp>
        <p:nvSpPr>
          <p:cNvPr id="4" name="Text 2"/>
          <p:cNvSpPr/>
          <p:nvPr/>
        </p:nvSpPr>
        <p:spPr>
          <a:xfrm>
            <a:off x="1099661" y="1484114"/>
            <a:ext cx="5585936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Lenguajes de programación (Java, Python, C#, JavaScript, etc.).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606743" y="2076688"/>
            <a:ext cx="341233" cy="341233"/>
          </a:xfrm>
          <a:prstGeom prst="roundRect">
            <a:avLst>
              <a:gd name="adj" fmla="val 40011"/>
            </a:avLst>
          </a:prstGeom>
          <a:solidFill>
            <a:srgbClr val="CEE6FD"/>
          </a:solidFill>
          <a:ln/>
        </p:spPr>
      </p:sp>
      <p:sp>
        <p:nvSpPr>
          <p:cNvPr id="6" name="Text 4"/>
          <p:cNvSpPr/>
          <p:nvPr/>
        </p:nvSpPr>
        <p:spPr>
          <a:xfrm>
            <a:off x="1099661" y="2128718"/>
            <a:ext cx="2640211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Bases de datos (SQL, NoSQL).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06743" y="2721293"/>
            <a:ext cx="341233" cy="341233"/>
          </a:xfrm>
          <a:prstGeom prst="roundRect">
            <a:avLst>
              <a:gd name="adj" fmla="val 40011"/>
            </a:avLst>
          </a:prstGeom>
          <a:solidFill>
            <a:srgbClr val="CEE6FD"/>
          </a:solidFill>
          <a:ln/>
        </p:spPr>
      </p:sp>
      <p:sp>
        <p:nvSpPr>
          <p:cNvPr id="8" name="Text 6"/>
          <p:cNvSpPr/>
          <p:nvPr/>
        </p:nvSpPr>
        <p:spPr>
          <a:xfrm>
            <a:off x="1099661" y="2773323"/>
            <a:ext cx="3436858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Sistemas operativos (Linux, Windows).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606743" y="3365897"/>
            <a:ext cx="341233" cy="341233"/>
          </a:xfrm>
          <a:prstGeom prst="roundRect">
            <a:avLst>
              <a:gd name="adj" fmla="val 40011"/>
            </a:avLst>
          </a:prstGeom>
          <a:solidFill>
            <a:srgbClr val="CEE6FD"/>
          </a:solidFill>
          <a:ln/>
        </p:spPr>
      </p:sp>
      <p:sp>
        <p:nvSpPr>
          <p:cNvPr id="10" name="Text 8"/>
          <p:cNvSpPr/>
          <p:nvPr/>
        </p:nvSpPr>
        <p:spPr>
          <a:xfrm>
            <a:off x="1099661" y="3417927"/>
            <a:ext cx="5329595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Arquitectura de software, algoritmos y estructuras de datos.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06743" y="4010501"/>
            <a:ext cx="341233" cy="341233"/>
          </a:xfrm>
          <a:prstGeom prst="roundRect">
            <a:avLst>
              <a:gd name="adj" fmla="val 40011"/>
            </a:avLst>
          </a:prstGeom>
          <a:solidFill>
            <a:srgbClr val="CEE6FD"/>
          </a:solidFill>
          <a:ln/>
        </p:spPr>
      </p:sp>
      <p:sp>
        <p:nvSpPr>
          <p:cNvPr id="12" name="Text 10"/>
          <p:cNvSpPr/>
          <p:nvPr/>
        </p:nvSpPr>
        <p:spPr>
          <a:xfrm>
            <a:off x="1099661" y="4062532"/>
            <a:ext cx="3249692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Seguridad informática y criptografía.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606743" y="4655106"/>
            <a:ext cx="341233" cy="341233"/>
          </a:xfrm>
          <a:prstGeom prst="roundRect">
            <a:avLst>
              <a:gd name="adj" fmla="val 40011"/>
            </a:avLst>
          </a:prstGeom>
          <a:solidFill>
            <a:srgbClr val="CEE6FD"/>
          </a:solidFill>
          <a:ln/>
        </p:spPr>
      </p:sp>
      <p:sp>
        <p:nvSpPr>
          <p:cNvPr id="14" name="Text 12"/>
          <p:cNvSpPr/>
          <p:nvPr/>
        </p:nvSpPr>
        <p:spPr>
          <a:xfrm>
            <a:off x="1099661" y="4707136"/>
            <a:ext cx="1896189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Servicios web y APIs.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06743" y="5299710"/>
            <a:ext cx="341233" cy="341233"/>
          </a:xfrm>
          <a:prstGeom prst="roundRect">
            <a:avLst>
              <a:gd name="adj" fmla="val 40011"/>
            </a:avLst>
          </a:prstGeom>
          <a:solidFill>
            <a:srgbClr val="CEE6FD"/>
          </a:solidFill>
          <a:ln/>
        </p:spPr>
      </p:sp>
      <p:sp>
        <p:nvSpPr>
          <p:cNvPr id="16" name="Text 14"/>
          <p:cNvSpPr/>
          <p:nvPr/>
        </p:nvSpPr>
        <p:spPr>
          <a:xfrm>
            <a:off x="1099661" y="5351740"/>
            <a:ext cx="3911679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Inteligencia artificial, machine learning e IoT.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606743" y="5944314"/>
            <a:ext cx="341233" cy="341233"/>
          </a:xfrm>
          <a:prstGeom prst="roundRect">
            <a:avLst>
              <a:gd name="adj" fmla="val 40011"/>
            </a:avLst>
          </a:prstGeom>
          <a:solidFill>
            <a:srgbClr val="CEE6FD"/>
          </a:solidFill>
          <a:ln/>
        </p:spPr>
      </p:sp>
      <p:sp>
        <p:nvSpPr>
          <p:cNvPr id="18" name="Text 16"/>
          <p:cNvSpPr/>
          <p:nvPr/>
        </p:nvSpPr>
        <p:spPr>
          <a:xfrm>
            <a:off x="1099661" y="5996345"/>
            <a:ext cx="2050256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Desarrollo web y móvil.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606743" y="6588919"/>
            <a:ext cx="341233" cy="341233"/>
          </a:xfrm>
          <a:prstGeom prst="roundRect">
            <a:avLst>
              <a:gd name="adj" fmla="val 40011"/>
            </a:avLst>
          </a:prstGeom>
          <a:solidFill>
            <a:srgbClr val="CEE6FD"/>
          </a:solidFill>
          <a:ln/>
        </p:spPr>
      </p:sp>
      <p:sp>
        <p:nvSpPr>
          <p:cNvPr id="20" name="Text 18"/>
          <p:cNvSpPr/>
          <p:nvPr/>
        </p:nvSpPr>
        <p:spPr>
          <a:xfrm>
            <a:off x="1099661" y="6640949"/>
            <a:ext cx="2217896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Administración de redes.</a:t>
            </a:r>
            <a:endParaRPr lang="en-US" sz="1450" dirty="0"/>
          </a:p>
        </p:txBody>
      </p:sp>
      <p:sp>
        <p:nvSpPr>
          <p:cNvPr id="21" name="Shape 19"/>
          <p:cNvSpPr/>
          <p:nvPr/>
        </p:nvSpPr>
        <p:spPr>
          <a:xfrm>
            <a:off x="606743" y="7233523"/>
            <a:ext cx="341233" cy="341233"/>
          </a:xfrm>
          <a:prstGeom prst="roundRect">
            <a:avLst>
              <a:gd name="adj" fmla="val 40011"/>
            </a:avLst>
          </a:prstGeom>
          <a:solidFill>
            <a:srgbClr val="CEE6FD"/>
          </a:solidFill>
          <a:ln/>
        </p:spPr>
      </p:sp>
      <p:sp>
        <p:nvSpPr>
          <p:cNvPr id="22" name="Text 20"/>
          <p:cNvSpPr/>
          <p:nvPr/>
        </p:nvSpPr>
        <p:spPr>
          <a:xfrm>
            <a:off x="1099661" y="7285553"/>
            <a:ext cx="1896189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Inglés técnico.</a:t>
            </a:r>
            <a:endParaRPr lang="en-US" sz="145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32ED352C-6916-39CD-F452-342FE7A76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367" y="7696200"/>
            <a:ext cx="1704975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9877"/>
            <a:ext cx="938295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4. Habilidades Blandas (Soft Skills) Clave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86789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7930" y="3004542"/>
            <a:ext cx="273760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Comunicación efectiva.</a:t>
            </a:r>
            <a:endParaRPr lang="en-US" sz="19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2886789"/>
            <a:ext cx="496133" cy="4961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183285" y="30045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Trabajo en equipo.</a:t>
            </a:r>
            <a:endParaRPr lang="en-US" sz="19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79056"/>
            <a:ext cx="496133" cy="4961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37930" y="3996809"/>
            <a:ext cx="549342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Pensamiento crítico y resolución de problemas.</a:t>
            </a:r>
            <a:endParaRPr lang="en-US" sz="19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144" y="3879056"/>
            <a:ext cx="496133" cy="49613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183285" y="39968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Adaptabilidad.</a:t>
            </a:r>
            <a:endParaRPr lang="en-US" sz="19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871323"/>
            <a:ext cx="496133" cy="49613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537930" y="498907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Creatividad.</a:t>
            </a:r>
            <a:endParaRPr lang="en-US" sz="19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9144" y="4871323"/>
            <a:ext cx="496133" cy="496133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8183285" y="4989076"/>
            <a:ext cx="418361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Autogestión y aprendizaje continuo.</a:t>
            </a:r>
            <a:endParaRPr lang="en-US" sz="195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90" y="5863590"/>
            <a:ext cx="496133" cy="496133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537930" y="5981343"/>
            <a:ext cx="361652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Liderazgo y gestión del tiempo.</a:t>
            </a:r>
            <a:endParaRPr lang="en-US" sz="1950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9144" y="5863590"/>
            <a:ext cx="496133" cy="496133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8183285" y="59813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Empatía.</a:t>
            </a:r>
            <a:endParaRPr lang="en-US" sz="195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948F5F4-CB4E-6FD5-F8F6-962EF94892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33367" y="7625861"/>
            <a:ext cx="1704975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24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40" y="2741771"/>
            <a:ext cx="13196530" cy="560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3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5. </a:t>
            </a:r>
            <a:r>
              <a:rPr lang="en-US" sz="3600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Importancia</a:t>
            </a:r>
            <a:r>
              <a:rPr lang="en-US" sz="3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del </a:t>
            </a:r>
            <a:r>
              <a:rPr lang="en-US" sz="3600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Autoaprendizaje</a:t>
            </a:r>
            <a:r>
              <a:rPr lang="en-US" sz="3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y </a:t>
            </a:r>
            <a:r>
              <a:rPr lang="en-US" sz="3600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Actualización</a:t>
            </a:r>
            <a:r>
              <a:rPr lang="en-US" sz="3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Constante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27340" y="3839647"/>
            <a:ext cx="6620589" cy="179189"/>
          </a:xfrm>
          <a:prstGeom prst="roundRect">
            <a:avLst>
              <a:gd name="adj" fmla="val 90030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806529" y="4198025"/>
            <a:ext cx="224051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Mantente Al Día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06529" y="4585573"/>
            <a:ext cx="6262211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tecnología avanza rapidísimo. Ser autodidacta no es una opción, ¡es una necesidad para mantenerse relevante!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382351" y="3570803"/>
            <a:ext cx="6620708" cy="179189"/>
          </a:xfrm>
          <a:prstGeom prst="roundRect">
            <a:avLst>
              <a:gd name="adj" fmla="val 90030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7561540" y="3929182"/>
            <a:ext cx="230028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Busca Especialización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61540" y="4316730"/>
            <a:ext cx="6262330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Completa cursos, obtén certificaciones y participa en proyectos personales. Esto te ayudará a definir tu nicho y destacar.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27340" y="5741432"/>
            <a:ext cx="6620589" cy="179189"/>
          </a:xfrm>
          <a:prstGeom prst="roundRect">
            <a:avLst>
              <a:gd name="adj" fmla="val 90030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806529" y="6099810"/>
            <a:ext cx="224051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Conéctate y Crece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06529" y="6487358"/>
            <a:ext cx="6262211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Únete a comunidades tecnológicas y sigue las últimas tendencias. Aprender de otros y compartir conocimientos es súper valioso.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382351" y="5472589"/>
            <a:ext cx="6620708" cy="179189"/>
          </a:xfrm>
          <a:prstGeom prst="roundRect">
            <a:avLst>
              <a:gd name="adj" fmla="val 90030"/>
            </a:avLst>
          </a:prstGeom>
          <a:solidFill>
            <a:srgbClr val="CEE6FD"/>
          </a:solidFill>
          <a:ln/>
        </p:spPr>
      </p:sp>
      <p:sp>
        <p:nvSpPr>
          <p:cNvPr id="14" name="Text 11"/>
          <p:cNvSpPr/>
          <p:nvPr/>
        </p:nvSpPr>
        <p:spPr>
          <a:xfrm>
            <a:off x="7561540" y="5830967"/>
            <a:ext cx="224051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Equilibrio Clave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61540" y="6218515"/>
            <a:ext cx="6262330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combinación de habilidades técnicas sólidas y habilidades blandas desarrolladas es la fórmula mágica para una carrera exitosa y sostenible.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27340" y="7441525"/>
            <a:ext cx="1337571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educación no termina al graduarse. ¡La curiosidad y el deseo de aprender son sus mejores aliados!</a:t>
            </a:r>
            <a:endParaRPr lang="en-US" sz="14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140D460-47BC-6CBC-ACA3-958699A33B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101" b="34571"/>
          <a:stretch>
            <a:fillRect/>
          </a:stretch>
        </p:blipFill>
        <p:spPr>
          <a:xfrm>
            <a:off x="1218082" y="19765"/>
            <a:ext cx="12194233" cy="235243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3F799B2-C02A-AAB5-EA7E-E49690641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3367" y="7625861"/>
            <a:ext cx="1704975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48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2007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6. Conclusión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5337810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Ingeniería en Tecnologías de la Información ofrece un abanico amplio y dinámico de oportunidades laborales. Los egresados pueden desempeñarse en múltiples roles, desde desarrollo hasta infraestructura y seguridad, con la necesidad constante de aprender y adaptarse. Desarrollar tanto habilidades técnicas como blandas es fundamental para construir una carrera exitosa y sostenible en este sector.</a:t>
            </a:r>
            <a:endParaRPr lang="en-US" sz="155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CEC69B-B43C-0FA0-18F0-7F97FBA37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367" y="7696200"/>
            <a:ext cx="1704975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202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s-MX" sz="3900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1. Introducción</a:t>
            </a:r>
            <a:endParaRPr lang="es-MX" sz="3900" noProof="0" dirty="0"/>
          </a:p>
        </p:txBody>
      </p:sp>
      <p:sp>
        <p:nvSpPr>
          <p:cNvPr id="4" name="Text 1"/>
          <p:cNvSpPr/>
          <p:nvPr/>
        </p:nvSpPr>
        <p:spPr>
          <a:xfrm>
            <a:off x="6280190" y="3779758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Ingeniería en Tecnologías de la Información (TI) es una carrera con un amplio campo laboral y en constante evolución. Los egresados tienen múltiples opciones para desempeñarse profesionalmente en un mercado que demanda tanto habilidades técnicas como blandas, y en el que la actualización continua y el autoaprendizaje son claves para el éxito.</a:t>
            </a:r>
            <a:endParaRPr lang="es-MX" sz="1550" noProof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E975F97-A46F-54E4-1947-83C32F20DCF6}"/>
              </a:ext>
            </a:extLst>
          </p:cNvPr>
          <p:cNvSpPr/>
          <p:nvPr/>
        </p:nvSpPr>
        <p:spPr>
          <a:xfrm>
            <a:off x="12848734" y="7607431"/>
            <a:ext cx="1706252" cy="53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5853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s-MX" sz="3900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2. Oportunidades Laborales y Roles Comunes: Desglose Detallado por Áreas</a:t>
            </a:r>
            <a:endParaRPr lang="es-MX" sz="3900" noProof="0" dirty="0"/>
          </a:p>
        </p:txBody>
      </p:sp>
      <p:sp>
        <p:nvSpPr>
          <p:cNvPr id="4" name="Text 1"/>
          <p:cNvSpPr/>
          <p:nvPr/>
        </p:nvSpPr>
        <p:spPr>
          <a:xfrm>
            <a:off x="6280190" y="4223742"/>
            <a:ext cx="354663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MX" sz="2300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A. Desarrollo de Software</a:t>
            </a:r>
            <a:endParaRPr lang="es-MX" sz="2300" noProof="0" dirty="0"/>
          </a:p>
        </p:txBody>
      </p:sp>
      <p:sp>
        <p:nvSpPr>
          <p:cNvPr id="5" name="Text 2"/>
          <p:cNvSpPr/>
          <p:nvPr/>
        </p:nvSpPr>
        <p:spPr>
          <a:xfrm>
            <a:off x="6280190" y="4893469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desarrollo de software es un área compleja que requiere la colaboración de diversos roles especializados para cubrir todas las etapas del ciclo de vida del producto. A continuación, se describen los roles fundamentales y sus responsabilidades principales:</a:t>
            </a:r>
            <a:endParaRPr lang="es-MX" sz="1550" noProof="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45CC5A7-4758-12FE-1D31-E3FE87E43F9A}"/>
              </a:ext>
            </a:extLst>
          </p:cNvPr>
          <p:cNvSpPr/>
          <p:nvPr/>
        </p:nvSpPr>
        <p:spPr>
          <a:xfrm>
            <a:off x="12848734" y="7607431"/>
            <a:ext cx="1706252" cy="53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87492"/>
            <a:ext cx="6422231" cy="2969300"/>
          </a:xfrm>
          <a:prstGeom prst="roundRect">
            <a:avLst>
              <a:gd name="adj" fmla="val 601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MX" noProof="0" dirty="0"/>
          </a:p>
        </p:txBody>
      </p:sp>
      <p:sp>
        <p:nvSpPr>
          <p:cNvPr id="3" name="Text 1"/>
          <p:cNvSpPr/>
          <p:nvPr/>
        </p:nvSpPr>
        <p:spPr>
          <a:xfrm>
            <a:off x="992148" y="1085850"/>
            <a:ext cx="434982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MX" sz="1950" noProof="0" dirty="0" err="1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</a:t>
            </a:r>
            <a:r>
              <a:rPr lang="es-MX" sz="1950" noProof="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s-MX" sz="1950" noProof="0" dirty="0" err="1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Owner</a:t>
            </a:r>
            <a:r>
              <a:rPr lang="es-MX" sz="1950" noProof="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(Dueño del Producto)</a:t>
            </a:r>
            <a:endParaRPr lang="es-MX" sz="1950" noProof="0" dirty="0"/>
          </a:p>
        </p:txBody>
      </p:sp>
      <p:sp>
        <p:nvSpPr>
          <p:cNvPr id="4" name="Text 2"/>
          <p:cNvSpPr/>
          <p:nvPr/>
        </p:nvSpPr>
        <p:spPr>
          <a:xfrm>
            <a:off x="992148" y="1515070"/>
            <a:ext cx="60255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Representa al cliente, define prioridades y requisitos del producto para asegurar que cumpla con las necesidades del negocio.</a:t>
            </a:r>
            <a:endParaRPr lang="es-MX" sz="1550" noProof="0" dirty="0"/>
          </a:p>
        </p:txBody>
      </p:sp>
      <p:sp>
        <p:nvSpPr>
          <p:cNvPr id="5" name="Text 3"/>
          <p:cNvSpPr/>
          <p:nvPr/>
        </p:nvSpPr>
        <p:spPr>
          <a:xfrm>
            <a:off x="992148" y="2586752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Gestión de producto, conocimiento del negocio</a:t>
            </a:r>
            <a:endParaRPr lang="es-MX" sz="1550" noProof="0" dirty="0"/>
          </a:p>
        </p:txBody>
      </p:sp>
      <p:sp>
        <p:nvSpPr>
          <p:cNvPr id="6" name="Text 4"/>
          <p:cNvSpPr/>
          <p:nvPr/>
        </p:nvSpPr>
        <p:spPr>
          <a:xfrm>
            <a:off x="992148" y="3340894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Comunicación, liderazgo, negociación</a:t>
            </a:r>
            <a:endParaRPr lang="es-MX" sz="1550" noProof="0" dirty="0"/>
          </a:p>
        </p:txBody>
      </p:sp>
      <p:sp>
        <p:nvSpPr>
          <p:cNvPr id="7" name="Shape 5"/>
          <p:cNvSpPr/>
          <p:nvPr/>
        </p:nvSpPr>
        <p:spPr>
          <a:xfrm>
            <a:off x="7414379" y="887492"/>
            <a:ext cx="6422231" cy="2969300"/>
          </a:xfrm>
          <a:prstGeom prst="roundRect">
            <a:avLst>
              <a:gd name="adj" fmla="val 601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MX" noProof="0" dirty="0"/>
          </a:p>
        </p:txBody>
      </p:sp>
      <p:sp>
        <p:nvSpPr>
          <p:cNvPr id="8" name="Text 6"/>
          <p:cNvSpPr/>
          <p:nvPr/>
        </p:nvSpPr>
        <p:spPr>
          <a:xfrm>
            <a:off x="7612737" y="1085850"/>
            <a:ext cx="452889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MX" sz="1950" noProof="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Manager (Gestor de Proyectos)</a:t>
            </a:r>
            <a:endParaRPr lang="es-MX" sz="1950" noProof="0" dirty="0"/>
          </a:p>
        </p:txBody>
      </p:sp>
      <p:sp>
        <p:nvSpPr>
          <p:cNvPr id="9" name="Text 7"/>
          <p:cNvSpPr/>
          <p:nvPr/>
        </p:nvSpPr>
        <p:spPr>
          <a:xfrm>
            <a:off x="7612737" y="1515070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Planifica, coordina y supervisa el proyecto, gestionando tiempos, recursos y riesgos para cumplir objetivos.</a:t>
            </a:r>
            <a:endParaRPr lang="es-MX" sz="1550" noProof="0" dirty="0"/>
          </a:p>
        </p:txBody>
      </p:sp>
      <p:sp>
        <p:nvSpPr>
          <p:cNvPr id="10" name="Text 8"/>
          <p:cNvSpPr/>
          <p:nvPr/>
        </p:nvSpPr>
        <p:spPr>
          <a:xfrm>
            <a:off x="7612737" y="2269212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Herramientas de gestión (Jira, MS Project)</a:t>
            </a:r>
            <a:endParaRPr lang="es-MX" sz="1550" noProof="0" dirty="0"/>
          </a:p>
        </p:txBody>
      </p:sp>
      <p:sp>
        <p:nvSpPr>
          <p:cNvPr id="11" name="Text 9"/>
          <p:cNvSpPr/>
          <p:nvPr/>
        </p:nvSpPr>
        <p:spPr>
          <a:xfrm>
            <a:off x="7612737" y="3023354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Organización, liderazgo, resolución de conflictos</a:t>
            </a:r>
            <a:endParaRPr lang="es-MX" sz="1550" noProof="0" dirty="0"/>
          </a:p>
        </p:txBody>
      </p:sp>
      <p:sp>
        <p:nvSpPr>
          <p:cNvPr id="12" name="Shape 10"/>
          <p:cNvSpPr/>
          <p:nvPr/>
        </p:nvSpPr>
        <p:spPr>
          <a:xfrm>
            <a:off x="793790" y="4055150"/>
            <a:ext cx="6422231" cy="3286839"/>
          </a:xfrm>
          <a:prstGeom prst="roundRect">
            <a:avLst>
              <a:gd name="adj" fmla="val 543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MX" noProof="0" dirty="0"/>
          </a:p>
        </p:txBody>
      </p:sp>
      <p:sp>
        <p:nvSpPr>
          <p:cNvPr id="13" name="Text 11"/>
          <p:cNvSpPr/>
          <p:nvPr/>
        </p:nvSpPr>
        <p:spPr>
          <a:xfrm>
            <a:off x="992148" y="4253508"/>
            <a:ext cx="43207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MX" sz="1950" noProof="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Analista Funcional / Business </a:t>
            </a:r>
            <a:r>
              <a:rPr lang="es-MX" sz="1950" noProof="0" dirty="0" err="1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Analyst</a:t>
            </a:r>
            <a:endParaRPr lang="es-MX" sz="1950" noProof="0" dirty="0"/>
          </a:p>
        </p:txBody>
      </p:sp>
      <p:sp>
        <p:nvSpPr>
          <p:cNvPr id="14" name="Text 12"/>
          <p:cNvSpPr/>
          <p:nvPr/>
        </p:nvSpPr>
        <p:spPr>
          <a:xfrm>
            <a:off x="992148" y="4682728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Traduce las necesidades del negocio en requisitos técnicos claros para el equipo de desarrollo.</a:t>
            </a:r>
            <a:endParaRPr lang="es-MX" sz="1550" noProof="0" dirty="0"/>
          </a:p>
        </p:txBody>
      </p:sp>
      <p:sp>
        <p:nvSpPr>
          <p:cNvPr id="15" name="Text 13"/>
          <p:cNvSpPr/>
          <p:nvPr/>
        </p:nvSpPr>
        <p:spPr>
          <a:xfrm>
            <a:off x="992148" y="5436870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Modelado de procesos, UML</a:t>
            </a:r>
            <a:endParaRPr lang="es-MX" sz="1550" noProof="0" dirty="0"/>
          </a:p>
        </p:txBody>
      </p:sp>
      <p:sp>
        <p:nvSpPr>
          <p:cNvPr id="16" name="Text 14"/>
          <p:cNvSpPr/>
          <p:nvPr/>
        </p:nvSpPr>
        <p:spPr>
          <a:xfrm>
            <a:off x="992148" y="5873472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Comunicación, análisis crítico</a:t>
            </a:r>
            <a:endParaRPr lang="es-MX" sz="1550" noProof="0" dirty="0"/>
          </a:p>
        </p:txBody>
      </p:sp>
      <p:sp>
        <p:nvSpPr>
          <p:cNvPr id="17" name="Shape 15"/>
          <p:cNvSpPr/>
          <p:nvPr/>
        </p:nvSpPr>
        <p:spPr>
          <a:xfrm>
            <a:off x="7414379" y="4055150"/>
            <a:ext cx="6422231" cy="3286839"/>
          </a:xfrm>
          <a:prstGeom prst="roundRect">
            <a:avLst>
              <a:gd name="adj" fmla="val 543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MX" noProof="0" dirty="0"/>
          </a:p>
        </p:txBody>
      </p:sp>
      <p:sp>
        <p:nvSpPr>
          <p:cNvPr id="18" name="Text 16"/>
          <p:cNvSpPr/>
          <p:nvPr/>
        </p:nvSpPr>
        <p:spPr>
          <a:xfrm>
            <a:off x="7612737" y="4253508"/>
            <a:ext cx="449270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MX" sz="1950" noProof="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Arquitecto de Software / Líder Técnico</a:t>
            </a:r>
            <a:endParaRPr lang="es-MX" sz="1950" noProof="0" dirty="0"/>
          </a:p>
        </p:txBody>
      </p:sp>
      <p:sp>
        <p:nvSpPr>
          <p:cNvPr id="19" name="Text 17"/>
          <p:cNvSpPr/>
          <p:nvPr/>
        </p:nvSpPr>
        <p:spPr>
          <a:xfrm>
            <a:off x="7612737" y="4682728"/>
            <a:ext cx="60255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Diseña la arquitectura del sistema, define estándares y orienta decisiones tecnológicas para garantizar escalabilidad y mantenibilidad.</a:t>
            </a:r>
            <a:endParaRPr lang="es-MX" sz="1550" noProof="0" dirty="0"/>
          </a:p>
        </p:txBody>
      </p:sp>
      <p:sp>
        <p:nvSpPr>
          <p:cNvPr id="20" name="Text 18"/>
          <p:cNvSpPr/>
          <p:nvPr/>
        </p:nvSpPr>
        <p:spPr>
          <a:xfrm>
            <a:off x="7612737" y="5754410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Patrones de diseño, arquitectura de software</a:t>
            </a:r>
            <a:endParaRPr lang="es-MX" sz="1550" noProof="0" dirty="0"/>
          </a:p>
        </p:txBody>
      </p:sp>
      <p:sp>
        <p:nvSpPr>
          <p:cNvPr id="21" name="Text 19"/>
          <p:cNvSpPr/>
          <p:nvPr/>
        </p:nvSpPr>
        <p:spPr>
          <a:xfrm>
            <a:off x="7612737" y="6508552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Pensamiento estratégico, liderazgo técnico</a:t>
            </a:r>
            <a:endParaRPr lang="es-MX" sz="1550" noProof="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CC09A45-9E13-C0EA-E598-7D9F6690E20A}"/>
              </a:ext>
            </a:extLst>
          </p:cNvPr>
          <p:cNvSpPr/>
          <p:nvPr/>
        </p:nvSpPr>
        <p:spPr>
          <a:xfrm>
            <a:off x="12848734" y="7607431"/>
            <a:ext cx="1706252" cy="53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EAAF8-004C-3D4C-36C9-693EEB36C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4BEAFF6E-8AC8-52C2-1106-E5FB87684268}"/>
              </a:ext>
            </a:extLst>
          </p:cNvPr>
          <p:cNvSpPr/>
          <p:nvPr/>
        </p:nvSpPr>
        <p:spPr>
          <a:xfrm>
            <a:off x="793788" y="198361"/>
            <a:ext cx="6422231" cy="2414210"/>
          </a:xfrm>
          <a:prstGeom prst="roundRect">
            <a:avLst>
              <a:gd name="adj" fmla="val 601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s-MX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DA1AA43-3547-D623-1AD6-0AFFE8D8F097}"/>
              </a:ext>
            </a:extLst>
          </p:cNvPr>
          <p:cNvSpPr/>
          <p:nvPr/>
        </p:nvSpPr>
        <p:spPr>
          <a:xfrm>
            <a:off x="992148" y="432300"/>
            <a:ext cx="434982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0"/>
              </a:lnSpc>
            </a:pPr>
            <a:r>
              <a:rPr lang="es-MX" sz="1950" noProof="0" dirty="0">
                <a:solidFill>
                  <a:srgbClr val="1E3063"/>
                </a:solidFill>
                <a:latin typeface="Instrument Sans Semi Bold" pitchFamily="34" charset="0"/>
              </a:rPr>
              <a:t>Diseñador UX/UI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F0C2E4F-DB46-0170-89D1-2362575EE161}"/>
              </a:ext>
            </a:extLst>
          </p:cNvPr>
          <p:cNvSpPr/>
          <p:nvPr/>
        </p:nvSpPr>
        <p:spPr>
          <a:xfrm>
            <a:off x="992145" y="831592"/>
            <a:ext cx="6025515" cy="508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</a:rPr>
              <a:t>Funciones Principales: Diseña la experiencia e interfaz del usuario, asegurando usabilidad y accesibilidad del software</a:t>
            </a:r>
            <a:r>
              <a:rPr lang="es-MX" sz="10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s-MX" sz="1000" noProof="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986CEDC-4935-E528-CC01-6C87819ABB2A}"/>
              </a:ext>
            </a:extLst>
          </p:cNvPr>
          <p:cNvSpPr/>
          <p:nvPr/>
        </p:nvSpPr>
        <p:spPr>
          <a:xfrm>
            <a:off x="992148" y="1392919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</a:t>
            </a: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</a:rPr>
              <a:t>Herramientas de diseño (</a:t>
            </a:r>
            <a:r>
              <a:rPr lang="es-MX" sz="1550" noProof="0" dirty="0" err="1">
                <a:solidFill>
                  <a:srgbClr val="1E3063"/>
                </a:solidFill>
                <a:latin typeface="Instrument Sans Medium" pitchFamily="34" charset="0"/>
              </a:rPr>
              <a:t>Figma</a:t>
            </a: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</a:rPr>
              <a:t>, Adobe XD).</a:t>
            </a:r>
            <a:endParaRPr lang="es-MX" sz="1550" noProof="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996BAC96-F1A5-5EA6-8CD3-782BFD35BDF2}"/>
              </a:ext>
            </a:extLst>
          </p:cNvPr>
          <p:cNvSpPr/>
          <p:nvPr/>
        </p:nvSpPr>
        <p:spPr>
          <a:xfrm>
            <a:off x="992148" y="2164737"/>
            <a:ext cx="622387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</a:t>
            </a: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</a:rPr>
              <a:t>Creatividad, empatía, atención al detalle.</a:t>
            </a:r>
            <a:endParaRPr lang="es-MX" sz="1550" noProof="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E7E0A71F-B0ED-B148-63C0-C0959F396FA2}"/>
              </a:ext>
            </a:extLst>
          </p:cNvPr>
          <p:cNvSpPr/>
          <p:nvPr/>
        </p:nvSpPr>
        <p:spPr>
          <a:xfrm>
            <a:off x="793788" y="2846510"/>
            <a:ext cx="6422231" cy="2499213"/>
          </a:xfrm>
          <a:prstGeom prst="roundRect">
            <a:avLst>
              <a:gd name="adj" fmla="val 5435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s-MX" noProof="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39EF4940-3C01-A1B9-FA93-74CC10BB150A}"/>
              </a:ext>
            </a:extLst>
          </p:cNvPr>
          <p:cNvSpPr/>
          <p:nvPr/>
        </p:nvSpPr>
        <p:spPr>
          <a:xfrm>
            <a:off x="992146" y="3044868"/>
            <a:ext cx="43207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0"/>
              </a:lnSpc>
            </a:pPr>
            <a:r>
              <a:rPr lang="es-MX" sz="2000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Desarrollador Front-</a:t>
            </a:r>
            <a:r>
              <a:rPr lang="es-MX" sz="2000" noProof="0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end</a:t>
            </a:r>
            <a:endParaRPr lang="es-MX" sz="2000" noProof="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D62E8FFA-C6EB-FD11-DB26-5771D6A41215}"/>
              </a:ext>
            </a:extLst>
          </p:cNvPr>
          <p:cNvSpPr/>
          <p:nvPr/>
        </p:nvSpPr>
        <p:spPr>
          <a:xfrm>
            <a:off x="992146" y="3355026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Programa la parte visual e interactiva que el usuario final utiliza.</a:t>
            </a:r>
            <a:endParaRPr lang="es-MX" sz="1550" noProof="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5B31E403-D10C-38C0-D53A-0CB748C95998}"/>
              </a:ext>
            </a:extLst>
          </p:cNvPr>
          <p:cNvSpPr/>
          <p:nvPr/>
        </p:nvSpPr>
        <p:spPr>
          <a:xfrm>
            <a:off x="992148" y="4080326"/>
            <a:ext cx="6025515" cy="56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HTML, CSS, JavaScript, </a:t>
            </a:r>
          </a:p>
          <a:p>
            <a:pPr>
              <a:lnSpc>
                <a:spcPts val="2500"/>
              </a:lnSpc>
            </a:pPr>
            <a:r>
              <a:rPr lang="es-MX" sz="1600" noProof="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frameworks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</a:t>
            </a:r>
            <a:r>
              <a:rPr lang="es-MX" sz="1600" noProof="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Angular)</a:t>
            </a:r>
            <a:endParaRPr lang="es-MX" sz="1550" noProof="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F83352EA-DC00-D874-8D21-0EDD7C26EF16}"/>
              </a:ext>
            </a:extLst>
          </p:cNvPr>
          <p:cNvSpPr/>
          <p:nvPr/>
        </p:nvSpPr>
        <p:spPr>
          <a:xfrm>
            <a:off x="992144" y="4825999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Trabajo en equipo, atención al detalle</a:t>
            </a:r>
            <a:endParaRPr lang="es-MX" sz="1550" noProof="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7D36B63-4978-E332-E989-5ABD1082B611}"/>
              </a:ext>
            </a:extLst>
          </p:cNvPr>
          <p:cNvSpPr/>
          <p:nvPr/>
        </p:nvSpPr>
        <p:spPr>
          <a:xfrm>
            <a:off x="12848734" y="7607431"/>
            <a:ext cx="1706252" cy="53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/>
          </a:p>
        </p:txBody>
      </p:sp>
      <p:sp>
        <p:nvSpPr>
          <p:cNvPr id="24" name="Shape 10">
            <a:extLst>
              <a:ext uri="{FF2B5EF4-FFF2-40B4-BE49-F238E27FC236}">
                <a16:creationId xmlns:a16="http://schemas.microsoft.com/office/drawing/2014/main" id="{16D96EAD-6A9A-3B3D-5ACF-0E22764D0DD6}"/>
              </a:ext>
            </a:extLst>
          </p:cNvPr>
          <p:cNvSpPr/>
          <p:nvPr/>
        </p:nvSpPr>
        <p:spPr>
          <a:xfrm>
            <a:off x="793788" y="5498123"/>
            <a:ext cx="6422231" cy="2499213"/>
          </a:xfrm>
          <a:prstGeom prst="roundRect">
            <a:avLst>
              <a:gd name="adj" fmla="val 5435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s-MX" noProof="0" dirty="0"/>
          </a:p>
        </p:txBody>
      </p:sp>
      <p:sp>
        <p:nvSpPr>
          <p:cNvPr id="25" name="Text 11">
            <a:extLst>
              <a:ext uri="{FF2B5EF4-FFF2-40B4-BE49-F238E27FC236}">
                <a16:creationId xmlns:a16="http://schemas.microsoft.com/office/drawing/2014/main" id="{7CD12A7E-D22A-90E5-0BA4-5B26D14ACC7B}"/>
              </a:ext>
            </a:extLst>
          </p:cNvPr>
          <p:cNvSpPr/>
          <p:nvPr/>
        </p:nvSpPr>
        <p:spPr>
          <a:xfrm>
            <a:off x="992146" y="5696481"/>
            <a:ext cx="43207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0"/>
              </a:lnSpc>
            </a:pPr>
            <a:r>
              <a:rPr lang="es-MX" sz="2000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Desarrollador Back-</a:t>
            </a:r>
            <a:r>
              <a:rPr lang="es-MX" sz="2000" noProof="0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end</a:t>
            </a:r>
            <a:endParaRPr lang="es-MX" sz="2000" noProof="0" dirty="0"/>
          </a:p>
        </p:txBody>
      </p:sp>
      <p:sp>
        <p:nvSpPr>
          <p:cNvPr id="26" name="Text 12">
            <a:extLst>
              <a:ext uri="{FF2B5EF4-FFF2-40B4-BE49-F238E27FC236}">
                <a16:creationId xmlns:a16="http://schemas.microsoft.com/office/drawing/2014/main" id="{72D7B436-9F76-BF7D-8CAB-EE6ACACD565C}"/>
              </a:ext>
            </a:extLst>
          </p:cNvPr>
          <p:cNvSpPr/>
          <p:nvPr/>
        </p:nvSpPr>
        <p:spPr>
          <a:xfrm>
            <a:off x="992146" y="6095557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Desarrolla la lógica, bases de datos y servicios que soportan la aplicación.</a:t>
            </a:r>
            <a:endParaRPr lang="es-MX" sz="1550" noProof="0" dirty="0"/>
          </a:p>
        </p:txBody>
      </p:sp>
      <p:sp>
        <p:nvSpPr>
          <p:cNvPr id="27" name="Text 13">
            <a:extLst>
              <a:ext uri="{FF2B5EF4-FFF2-40B4-BE49-F238E27FC236}">
                <a16:creationId xmlns:a16="http://schemas.microsoft.com/office/drawing/2014/main" id="{BACC56F7-3678-C128-81C8-C832D148F0F5}"/>
              </a:ext>
            </a:extLst>
          </p:cNvPr>
          <p:cNvSpPr/>
          <p:nvPr/>
        </p:nvSpPr>
        <p:spPr>
          <a:xfrm>
            <a:off x="992146" y="6859747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: Java, Python, Node.js, SQL, </a:t>
            </a:r>
            <a:r>
              <a:rPr lang="es-MX" sz="1600" noProof="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APIs</a:t>
            </a:r>
            <a:endParaRPr lang="es-MX" sz="1550" noProof="0" dirty="0"/>
          </a:p>
        </p:txBody>
      </p:sp>
      <p:sp>
        <p:nvSpPr>
          <p:cNvPr id="28" name="Text 14">
            <a:extLst>
              <a:ext uri="{FF2B5EF4-FFF2-40B4-BE49-F238E27FC236}">
                <a16:creationId xmlns:a16="http://schemas.microsoft.com/office/drawing/2014/main" id="{ED19AAA3-6D78-3890-41AE-10022D1F2DD7}"/>
              </a:ext>
            </a:extLst>
          </p:cNvPr>
          <p:cNvSpPr/>
          <p:nvPr/>
        </p:nvSpPr>
        <p:spPr>
          <a:xfrm>
            <a:off x="992146" y="7316444"/>
            <a:ext cx="6223873" cy="480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Resolución de problemas, colaboración.</a:t>
            </a:r>
            <a:endParaRPr lang="es-MX" sz="1600" noProof="0" dirty="0"/>
          </a:p>
          <a:p>
            <a:pPr marL="0" indent="0" algn="l">
              <a:lnSpc>
                <a:spcPts val="2500"/>
              </a:lnSpc>
              <a:buNone/>
            </a:pPr>
            <a:endParaRPr lang="es-MX" sz="1550" noProof="0" dirty="0"/>
          </a:p>
        </p:txBody>
      </p:sp>
      <p:sp>
        <p:nvSpPr>
          <p:cNvPr id="29" name="Shape 0">
            <a:extLst>
              <a:ext uri="{FF2B5EF4-FFF2-40B4-BE49-F238E27FC236}">
                <a16:creationId xmlns:a16="http://schemas.microsoft.com/office/drawing/2014/main" id="{81CCCD44-2589-E05C-AB10-00EFD32B74F2}"/>
              </a:ext>
            </a:extLst>
          </p:cNvPr>
          <p:cNvSpPr/>
          <p:nvPr/>
        </p:nvSpPr>
        <p:spPr>
          <a:xfrm>
            <a:off x="7734523" y="198361"/>
            <a:ext cx="6422231" cy="2414210"/>
          </a:xfrm>
          <a:prstGeom prst="roundRect">
            <a:avLst>
              <a:gd name="adj" fmla="val 601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s-MX" noProof="0" dirty="0"/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BE051FCB-8675-B6D2-2150-F64D52537ECC}"/>
              </a:ext>
            </a:extLst>
          </p:cNvPr>
          <p:cNvSpPr/>
          <p:nvPr/>
        </p:nvSpPr>
        <p:spPr>
          <a:xfrm>
            <a:off x="7932883" y="402156"/>
            <a:ext cx="434982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0"/>
              </a:lnSpc>
            </a:pPr>
            <a:r>
              <a:rPr lang="es-MX" sz="2000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Ingeniero de Pruebas / QA </a:t>
            </a:r>
            <a:r>
              <a:rPr lang="es-MX" sz="2000" noProof="0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Engineer</a:t>
            </a:r>
            <a:endParaRPr lang="es-MX" sz="2000" noProof="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9A22FA66-660C-39F1-2E63-F68EEC8F962D}"/>
              </a:ext>
            </a:extLst>
          </p:cNvPr>
          <p:cNvSpPr/>
          <p:nvPr/>
        </p:nvSpPr>
        <p:spPr>
          <a:xfrm>
            <a:off x="7932880" y="771304"/>
            <a:ext cx="6025515" cy="8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</a:rPr>
              <a:t>Funciones Principales: 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Realiza pruebas manuales y automatizadas para asegurar la calidad y funcionalidad del software, ejecuta pruebas específicas para detectar errores y validar requisitos.</a:t>
            </a:r>
            <a:endParaRPr lang="es-MX" sz="1000" noProof="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C0158160-AF8E-45E4-46E9-5E487FD2D84E}"/>
              </a:ext>
            </a:extLst>
          </p:cNvPr>
          <p:cNvSpPr/>
          <p:nvPr/>
        </p:nvSpPr>
        <p:spPr>
          <a:xfrm>
            <a:off x="7932883" y="1638188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Herramientas de </a:t>
            </a:r>
            <a:r>
              <a:rPr lang="es-MX" sz="1600" noProof="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testing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</a:t>
            </a:r>
            <a:r>
              <a:rPr lang="es-MX" sz="1600" noProof="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Selenium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r>
              <a:rPr lang="es-MX" sz="1600" noProof="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JUnit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).</a:t>
            </a:r>
            <a:endParaRPr lang="es-MX" sz="1550" noProof="0" dirty="0"/>
          </a:p>
        </p:txBody>
      </p:sp>
      <p:sp>
        <p:nvSpPr>
          <p:cNvPr id="33" name="Text 4">
            <a:extLst>
              <a:ext uri="{FF2B5EF4-FFF2-40B4-BE49-F238E27FC236}">
                <a16:creationId xmlns:a16="http://schemas.microsoft.com/office/drawing/2014/main" id="{80405B81-CC20-1739-F5CB-64E8028B57E7}"/>
              </a:ext>
            </a:extLst>
          </p:cNvPr>
          <p:cNvSpPr/>
          <p:nvPr/>
        </p:nvSpPr>
        <p:spPr>
          <a:xfrm>
            <a:off x="7932880" y="2284866"/>
            <a:ext cx="622387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Atención al detalle, comunicación</a:t>
            </a:r>
            <a:endParaRPr lang="es-MX" sz="1550" noProof="0" dirty="0"/>
          </a:p>
        </p:txBody>
      </p:sp>
      <p:sp>
        <p:nvSpPr>
          <p:cNvPr id="34" name="Shape 10">
            <a:extLst>
              <a:ext uri="{FF2B5EF4-FFF2-40B4-BE49-F238E27FC236}">
                <a16:creationId xmlns:a16="http://schemas.microsoft.com/office/drawing/2014/main" id="{C289BB34-97D4-BDD6-66B0-707A0679791D}"/>
              </a:ext>
            </a:extLst>
          </p:cNvPr>
          <p:cNvSpPr/>
          <p:nvPr/>
        </p:nvSpPr>
        <p:spPr>
          <a:xfrm>
            <a:off x="7734523" y="2846510"/>
            <a:ext cx="6422231" cy="2499213"/>
          </a:xfrm>
          <a:prstGeom prst="roundRect">
            <a:avLst>
              <a:gd name="adj" fmla="val 5435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s-MX" noProof="0" dirty="0"/>
          </a:p>
        </p:txBody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628FAAFC-54C9-BAB0-D7DE-17DA068CFF28}"/>
              </a:ext>
            </a:extLst>
          </p:cNvPr>
          <p:cNvSpPr/>
          <p:nvPr/>
        </p:nvSpPr>
        <p:spPr>
          <a:xfrm>
            <a:off x="7932881" y="3044868"/>
            <a:ext cx="43207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0"/>
              </a:lnSpc>
            </a:pPr>
            <a:r>
              <a:rPr lang="es-MX" sz="2000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DevOps </a:t>
            </a:r>
            <a:r>
              <a:rPr lang="es-MX" sz="2000" noProof="0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Engineer</a:t>
            </a:r>
            <a:endParaRPr lang="es-MX" sz="2000" noProof="0" dirty="0"/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77986FDF-5F4F-5EE9-FB5D-E48E5D45795F}"/>
              </a:ext>
            </a:extLst>
          </p:cNvPr>
          <p:cNvSpPr/>
          <p:nvPr/>
        </p:nvSpPr>
        <p:spPr>
          <a:xfrm>
            <a:off x="7932881" y="3433896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Facilita la integración continua, despliegue y mantenimiento de la infraestructura tecnológica.</a:t>
            </a:r>
            <a:endParaRPr lang="es-MX" sz="1550" noProof="0" dirty="0"/>
          </a:p>
        </p:txBody>
      </p:sp>
      <p:sp>
        <p:nvSpPr>
          <p:cNvPr id="37" name="Text 13">
            <a:extLst>
              <a:ext uri="{FF2B5EF4-FFF2-40B4-BE49-F238E27FC236}">
                <a16:creationId xmlns:a16="http://schemas.microsoft.com/office/drawing/2014/main" id="{6D2DF6DD-0705-0F0F-0E34-C450BA6A70ED}"/>
              </a:ext>
            </a:extLst>
          </p:cNvPr>
          <p:cNvSpPr/>
          <p:nvPr/>
        </p:nvSpPr>
        <p:spPr>
          <a:xfrm>
            <a:off x="7932881" y="4228230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Docker, </a:t>
            </a:r>
            <a:r>
              <a:rPr lang="es-MX" sz="1600" noProof="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Kubernetes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CI/CD</a:t>
            </a:r>
            <a:endParaRPr lang="es-MX" sz="1550" noProof="0" dirty="0"/>
          </a:p>
        </p:txBody>
      </p:sp>
      <p:sp>
        <p:nvSpPr>
          <p:cNvPr id="38" name="Text 14">
            <a:extLst>
              <a:ext uri="{FF2B5EF4-FFF2-40B4-BE49-F238E27FC236}">
                <a16:creationId xmlns:a16="http://schemas.microsoft.com/office/drawing/2014/main" id="{8DA20584-8CCE-D306-4096-54743898BA3B}"/>
              </a:ext>
            </a:extLst>
          </p:cNvPr>
          <p:cNvSpPr/>
          <p:nvPr/>
        </p:nvSpPr>
        <p:spPr>
          <a:xfrm>
            <a:off x="7932881" y="4664832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Comunicación, análisis crítico</a:t>
            </a:r>
            <a:endParaRPr lang="es-MX" sz="1550" noProof="0" dirty="0"/>
          </a:p>
        </p:txBody>
      </p:sp>
      <p:sp>
        <p:nvSpPr>
          <p:cNvPr id="39" name="Shape 10">
            <a:extLst>
              <a:ext uri="{FF2B5EF4-FFF2-40B4-BE49-F238E27FC236}">
                <a16:creationId xmlns:a16="http://schemas.microsoft.com/office/drawing/2014/main" id="{CB44ED89-04D1-C2DE-571F-960C4BDF1713}"/>
              </a:ext>
            </a:extLst>
          </p:cNvPr>
          <p:cNvSpPr/>
          <p:nvPr/>
        </p:nvSpPr>
        <p:spPr>
          <a:xfrm>
            <a:off x="7734523" y="5498123"/>
            <a:ext cx="6422231" cy="2499213"/>
          </a:xfrm>
          <a:prstGeom prst="roundRect">
            <a:avLst>
              <a:gd name="adj" fmla="val 5435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s-MX" noProof="0" dirty="0"/>
          </a:p>
        </p:txBody>
      </p:sp>
      <p:sp>
        <p:nvSpPr>
          <p:cNvPr id="40" name="Text 11">
            <a:extLst>
              <a:ext uri="{FF2B5EF4-FFF2-40B4-BE49-F238E27FC236}">
                <a16:creationId xmlns:a16="http://schemas.microsoft.com/office/drawing/2014/main" id="{0591F95C-C152-CB47-7F3B-BA54BEB5981C}"/>
              </a:ext>
            </a:extLst>
          </p:cNvPr>
          <p:cNvSpPr/>
          <p:nvPr/>
        </p:nvSpPr>
        <p:spPr>
          <a:xfrm>
            <a:off x="7932881" y="5696481"/>
            <a:ext cx="43207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0"/>
              </a:lnSpc>
            </a:pPr>
            <a:r>
              <a:rPr lang="es-MX" sz="2000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Desarrollador Full-</a:t>
            </a:r>
            <a:r>
              <a:rPr lang="es-MX" sz="2000" noProof="0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stack</a:t>
            </a:r>
            <a:endParaRPr lang="es-MX" sz="2000" noProof="0" dirty="0"/>
          </a:p>
        </p:txBody>
      </p:sp>
      <p:sp>
        <p:nvSpPr>
          <p:cNvPr id="41" name="Text 12">
            <a:extLst>
              <a:ext uri="{FF2B5EF4-FFF2-40B4-BE49-F238E27FC236}">
                <a16:creationId xmlns:a16="http://schemas.microsoft.com/office/drawing/2014/main" id="{5B39A397-2005-0EA7-35D9-12C128AEB2EA}"/>
              </a:ext>
            </a:extLst>
          </p:cNvPr>
          <p:cNvSpPr/>
          <p:nvPr/>
        </p:nvSpPr>
        <p:spPr>
          <a:xfrm>
            <a:off x="7932881" y="6045317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Combina habilidades </a:t>
            </a:r>
            <a:r>
              <a:rPr lang="es-MX" sz="1600" noProof="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front-end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y back-</a:t>
            </a:r>
            <a:r>
              <a:rPr lang="es-MX" sz="1600" noProof="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end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para desarrollar soluciones completas.</a:t>
            </a:r>
            <a:endParaRPr lang="es-MX" sz="1550" noProof="0" dirty="0"/>
          </a:p>
        </p:txBody>
      </p:sp>
      <p:sp>
        <p:nvSpPr>
          <p:cNvPr id="42" name="Text 13">
            <a:extLst>
              <a:ext uri="{FF2B5EF4-FFF2-40B4-BE49-F238E27FC236}">
                <a16:creationId xmlns:a16="http://schemas.microsoft.com/office/drawing/2014/main" id="{2857C9E6-36E9-9463-F4E0-A576D9747BD8}"/>
              </a:ext>
            </a:extLst>
          </p:cNvPr>
          <p:cNvSpPr/>
          <p:nvPr/>
        </p:nvSpPr>
        <p:spPr>
          <a:xfrm>
            <a:off x="7932881" y="6739171"/>
            <a:ext cx="6223870" cy="635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Conocimiento integral de </a:t>
            </a:r>
            <a:r>
              <a:rPr lang="es-MX" sz="1600" noProof="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front-end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>
              <a:lnSpc>
                <a:spcPts val="2500"/>
              </a:lnSpc>
            </a:pP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 back-</a:t>
            </a:r>
            <a:r>
              <a:rPr lang="es-MX" sz="1600" noProof="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end</a:t>
            </a:r>
            <a:endParaRPr lang="es-MX" sz="1550" noProof="0" dirty="0"/>
          </a:p>
        </p:txBody>
      </p:sp>
      <p:sp>
        <p:nvSpPr>
          <p:cNvPr id="43" name="Text 14">
            <a:extLst>
              <a:ext uri="{FF2B5EF4-FFF2-40B4-BE49-F238E27FC236}">
                <a16:creationId xmlns:a16="http://schemas.microsoft.com/office/drawing/2014/main" id="{1AFC0F2A-D7E5-0D86-AE6D-16D86FBE9D4C}"/>
              </a:ext>
            </a:extLst>
          </p:cNvPr>
          <p:cNvSpPr/>
          <p:nvPr/>
        </p:nvSpPr>
        <p:spPr>
          <a:xfrm>
            <a:off x="7932881" y="7406877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</a:t>
            </a:r>
            <a:r>
              <a:rPr lang="es-MX" sz="16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Adaptabilidad, gestión del tiempo</a:t>
            </a:r>
            <a:endParaRPr lang="es-MX" sz="1550" noProof="0" dirty="0"/>
          </a:p>
        </p:txBody>
      </p:sp>
    </p:spTree>
    <p:extLst>
      <p:ext uri="{BB962C8B-B14F-4D97-AF65-F5344CB8AC3E}">
        <p14:creationId xmlns:p14="http://schemas.microsoft.com/office/powerpoint/2010/main" val="1763826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0481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s-MX" sz="3900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B. Administración de Bases de Datos</a:t>
            </a:r>
            <a:endParaRPr lang="es-MX" sz="3900" noProof="0" dirty="0"/>
          </a:p>
        </p:txBody>
      </p:sp>
      <p:sp>
        <p:nvSpPr>
          <p:cNvPr id="4" name="Text 1"/>
          <p:cNvSpPr/>
          <p:nvPr/>
        </p:nvSpPr>
        <p:spPr>
          <a:xfrm>
            <a:off x="793790" y="3478292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área de bases de datos es crucial para el almacenamiento, organización y seguridad de la información empresarial. Los roles dentro de esta área son variados y se especializan en diferentes aspectos de la gestión de datos:</a:t>
            </a:r>
            <a:endParaRPr lang="es-MX" sz="1550" noProof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A53AD-AE83-BF18-9979-A651A72C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BC112634-F3B3-A338-43A6-8D42611463FD}"/>
              </a:ext>
            </a:extLst>
          </p:cNvPr>
          <p:cNvSpPr/>
          <p:nvPr/>
        </p:nvSpPr>
        <p:spPr>
          <a:xfrm>
            <a:off x="793790" y="636309"/>
            <a:ext cx="6422231" cy="3478491"/>
          </a:xfrm>
          <a:prstGeom prst="roundRect">
            <a:avLst>
              <a:gd name="adj" fmla="val 601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MX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B98FC5B-B24D-EA54-7C93-DD8F56160A4A}"/>
              </a:ext>
            </a:extLst>
          </p:cNvPr>
          <p:cNvSpPr/>
          <p:nvPr/>
        </p:nvSpPr>
        <p:spPr>
          <a:xfrm>
            <a:off x="992148" y="916164"/>
            <a:ext cx="457909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s-MX" sz="1950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Administrador de Bases de Datos (DBA)</a:t>
            </a:r>
            <a:endParaRPr lang="es-MX" sz="1950" noProof="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68A1DBC-2645-0F17-D5C8-A76B55A003DA}"/>
              </a:ext>
            </a:extLst>
          </p:cNvPr>
          <p:cNvSpPr/>
          <p:nvPr/>
        </p:nvSpPr>
        <p:spPr>
          <a:xfrm>
            <a:off x="992145" y="1384901"/>
            <a:ext cx="6025515" cy="1300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 Responsable del mantenimiento, seguridad, rendimiento y disponibilidad de las bases de datos. Implementa, configura y gestiona bases de datos relacionales y no relacionales.</a:t>
            </a:r>
            <a:endParaRPr lang="es-MX" sz="1550" noProof="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3D6246B0-5461-D76D-C03D-A5935EF7CEA8}"/>
              </a:ext>
            </a:extLst>
          </p:cNvPr>
          <p:cNvSpPr/>
          <p:nvPr/>
        </p:nvSpPr>
        <p:spPr>
          <a:xfrm>
            <a:off x="992144" y="2732241"/>
            <a:ext cx="6025515" cy="786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</a:t>
            </a: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</a:rPr>
              <a:t>SQL, administración de bases de datos (Oracle, SQL Server, MySQL), scripting, </a:t>
            </a:r>
            <a:r>
              <a:rPr lang="es-MX" sz="1550" noProof="0" dirty="0" err="1">
                <a:solidFill>
                  <a:srgbClr val="1E3063"/>
                </a:solidFill>
                <a:latin typeface="Instrument Sans Medium" pitchFamily="34" charset="0"/>
              </a:rPr>
              <a:t>backups</a:t>
            </a: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</a:rPr>
              <a:t>, recuperación.</a:t>
            </a: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F09662A-75EE-13FE-EEDC-BC73A4DE0127}"/>
              </a:ext>
            </a:extLst>
          </p:cNvPr>
          <p:cNvSpPr/>
          <p:nvPr/>
        </p:nvSpPr>
        <p:spPr>
          <a:xfrm>
            <a:off x="992146" y="3554365"/>
            <a:ext cx="6025515" cy="517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</a:t>
            </a: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</a:rPr>
              <a:t>Organización, análisis crítico, </a:t>
            </a:r>
          </a:p>
          <a:p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</a:rPr>
              <a:t>Comunicación.</a:t>
            </a:r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8011C384-A529-3C80-526C-2BD21ABECA22}"/>
              </a:ext>
            </a:extLst>
          </p:cNvPr>
          <p:cNvSpPr/>
          <p:nvPr/>
        </p:nvSpPr>
        <p:spPr>
          <a:xfrm>
            <a:off x="7414379" y="636309"/>
            <a:ext cx="6422231" cy="3417129"/>
          </a:xfrm>
          <a:prstGeom prst="roundRect">
            <a:avLst>
              <a:gd name="adj" fmla="val 601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MX" noProof="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1F3ECE6B-2BFA-CA34-5AAC-48EB0734E375}"/>
              </a:ext>
            </a:extLst>
          </p:cNvPr>
          <p:cNvSpPr/>
          <p:nvPr/>
        </p:nvSpPr>
        <p:spPr>
          <a:xfrm>
            <a:off x="7612737" y="946211"/>
            <a:ext cx="452889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s-MX" sz="1950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DBA de Aplicaciones</a:t>
            </a:r>
            <a:endParaRPr lang="es-MX" sz="1950" noProof="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2CBD7F93-FCDF-C61D-93BE-02D36CB78955}"/>
              </a:ext>
            </a:extLst>
          </p:cNvPr>
          <p:cNvSpPr/>
          <p:nvPr/>
        </p:nvSpPr>
        <p:spPr>
          <a:xfrm>
            <a:off x="7612737" y="1420800"/>
            <a:ext cx="6025515" cy="93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Gestiona bases de datos específicas para aplicaciones empresariales, asegurando que soporten correctamente las funcionalidades requeridas.</a:t>
            </a:r>
            <a:endParaRPr lang="es-MX" sz="1550" noProof="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80D825EB-B6EF-296E-B06A-6C4F1E11F7A8}"/>
              </a:ext>
            </a:extLst>
          </p:cNvPr>
          <p:cNvSpPr/>
          <p:nvPr/>
        </p:nvSpPr>
        <p:spPr>
          <a:xfrm>
            <a:off x="7612737" y="2479897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 Conocimiento de aplicaciones específicas, </a:t>
            </a:r>
            <a:r>
              <a:rPr lang="es-MX" sz="1550" noProof="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tuning</a:t>
            </a: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 bases de datos</a:t>
            </a:r>
            <a:endParaRPr lang="es-MX" sz="1550" noProof="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F7259628-3DD5-F3E5-7CA4-B6ABD92540DD}"/>
              </a:ext>
            </a:extLst>
          </p:cNvPr>
          <p:cNvSpPr/>
          <p:nvPr/>
        </p:nvSpPr>
        <p:spPr>
          <a:xfrm>
            <a:off x="7612737" y="3183613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Trabajo en equipo, atención al detalle.</a:t>
            </a:r>
            <a:endParaRPr lang="es-MX" sz="1550" noProof="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381AD911-3154-50F0-CF66-1E5138A9516A}"/>
              </a:ext>
            </a:extLst>
          </p:cNvPr>
          <p:cNvSpPr/>
          <p:nvPr/>
        </p:nvSpPr>
        <p:spPr>
          <a:xfrm>
            <a:off x="793789" y="4306452"/>
            <a:ext cx="6422231" cy="3286839"/>
          </a:xfrm>
          <a:prstGeom prst="roundRect">
            <a:avLst>
              <a:gd name="adj" fmla="val 543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MX" noProof="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1450566C-DF27-40B8-C005-AC7EFCB372C8}"/>
              </a:ext>
            </a:extLst>
          </p:cNvPr>
          <p:cNvSpPr/>
          <p:nvPr/>
        </p:nvSpPr>
        <p:spPr>
          <a:xfrm>
            <a:off x="992148" y="4640003"/>
            <a:ext cx="43207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s-MX" sz="1950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DBA de Sistemas</a:t>
            </a:r>
            <a:endParaRPr lang="es-MX" sz="1950" noProof="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60D249EA-D6CF-5A89-DBB9-89F77468B37D}"/>
              </a:ext>
            </a:extLst>
          </p:cNvPr>
          <p:cNvSpPr/>
          <p:nvPr/>
        </p:nvSpPr>
        <p:spPr>
          <a:xfrm>
            <a:off x="992148" y="5050369"/>
            <a:ext cx="6025515" cy="963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Se encarga del mantenimiento general y la infraestructura de las bases de datos, incluyendo hardware y software asociado, roles y permisos.</a:t>
            </a:r>
            <a:endParaRPr lang="es-MX" sz="1550" noProof="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5BAC1CB4-B7FF-9976-D234-B0BED616257D}"/>
              </a:ext>
            </a:extLst>
          </p:cNvPr>
          <p:cNvSpPr/>
          <p:nvPr/>
        </p:nvSpPr>
        <p:spPr>
          <a:xfrm>
            <a:off x="992148" y="6092597"/>
            <a:ext cx="6223872" cy="59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Administración de sistemas operativos,</a:t>
            </a:r>
          </a:p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configuración de servidores.</a:t>
            </a:r>
            <a:endParaRPr lang="es-MX" sz="1550" noProof="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6591F061-E90B-77E0-2A36-E8804F85B2A0}"/>
              </a:ext>
            </a:extLst>
          </p:cNvPr>
          <p:cNvSpPr/>
          <p:nvPr/>
        </p:nvSpPr>
        <p:spPr>
          <a:xfrm>
            <a:off x="992143" y="6821192"/>
            <a:ext cx="6025515" cy="635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Gestión del tiempo, resolución de </a:t>
            </a:r>
          </a:p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Problemas.</a:t>
            </a:r>
            <a:endParaRPr lang="es-MX" sz="1550" noProof="0" dirty="0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D05683AC-8259-4E68-75D8-5078B4C4CB7F}"/>
              </a:ext>
            </a:extLst>
          </p:cNvPr>
          <p:cNvSpPr/>
          <p:nvPr/>
        </p:nvSpPr>
        <p:spPr>
          <a:xfrm>
            <a:off x="7414378" y="4253508"/>
            <a:ext cx="6422231" cy="3286839"/>
          </a:xfrm>
          <a:prstGeom prst="roundRect">
            <a:avLst>
              <a:gd name="adj" fmla="val 543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MX" noProof="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A6CBC977-F956-A13A-A1D5-8C1691DF96FD}"/>
              </a:ext>
            </a:extLst>
          </p:cNvPr>
          <p:cNvSpPr/>
          <p:nvPr/>
        </p:nvSpPr>
        <p:spPr>
          <a:xfrm>
            <a:off x="7612737" y="4489183"/>
            <a:ext cx="449270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s-MX" sz="1950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DBA en la Nube</a:t>
            </a:r>
            <a:endParaRPr lang="es-MX" sz="1950" noProof="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48241A19-0C43-2655-DAE2-CCEE722EA31F}"/>
              </a:ext>
            </a:extLst>
          </p:cNvPr>
          <p:cNvSpPr/>
          <p:nvPr/>
        </p:nvSpPr>
        <p:spPr>
          <a:xfrm>
            <a:off x="7612737" y="4918403"/>
            <a:ext cx="60255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Administra bases de datos alojadas en plataformas </a:t>
            </a:r>
            <a:r>
              <a:rPr lang="es-MX" sz="1550" noProof="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</a:t>
            </a: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como AWS, Azure o Google Cloud, adaptándose a entornos virtualizados.</a:t>
            </a:r>
            <a:endParaRPr lang="es-MX" sz="1550" noProof="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9E0E2BE6-35C8-05E7-9368-5397AD89ECA8}"/>
              </a:ext>
            </a:extLst>
          </p:cNvPr>
          <p:cNvSpPr/>
          <p:nvPr/>
        </p:nvSpPr>
        <p:spPr>
          <a:xfrm>
            <a:off x="7612737" y="5990085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Conocimiento de servicios </a:t>
            </a:r>
            <a:r>
              <a:rPr lang="es-MX" sz="1550" noProof="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</a:t>
            </a: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bases de datos distribuidas.</a:t>
            </a:r>
            <a:endParaRPr lang="es-MX" sz="1550" noProof="0" dirty="0"/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591C25F9-D1D0-6B36-10C4-19647A7FBD6D}"/>
              </a:ext>
            </a:extLst>
          </p:cNvPr>
          <p:cNvSpPr/>
          <p:nvPr/>
        </p:nvSpPr>
        <p:spPr>
          <a:xfrm>
            <a:off x="7612737" y="6744227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MX" sz="155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Adaptabilidad, aprendizaje continuo</a:t>
            </a:r>
            <a:endParaRPr lang="es-MX" sz="1550" noProof="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7868E92-C36C-B3DF-5B5E-8E406784B0C4}"/>
              </a:ext>
            </a:extLst>
          </p:cNvPr>
          <p:cNvSpPr/>
          <p:nvPr/>
        </p:nvSpPr>
        <p:spPr>
          <a:xfrm>
            <a:off x="12848734" y="7607431"/>
            <a:ext cx="1706252" cy="53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9504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82704" y="1836301"/>
            <a:ext cx="3970615" cy="426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s-MX" sz="2650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C. Seguridad Informática</a:t>
            </a:r>
            <a:endParaRPr lang="es-MX" sz="2650" noProof="0" dirty="0"/>
          </a:p>
        </p:txBody>
      </p:sp>
      <p:sp>
        <p:nvSpPr>
          <p:cNvPr id="4" name="Text 2"/>
          <p:cNvSpPr/>
          <p:nvPr/>
        </p:nvSpPr>
        <p:spPr>
          <a:xfrm>
            <a:off x="682704" y="2518886"/>
            <a:ext cx="13264991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MX" sz="13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seguridad informática protege los activos digitales y la información de las organizaciones frente a amenazas y ataques. </a:t>
            </a:r>
            <a:endParaRPr lang="es-MX" sz="1300" noProof="0" dirty="0"/>
          </a:p>
        </p:txBody>
      </p:sp>
      <p:sp>
        <p:nvSpPr>
          <p:cNvPr id="5" name="Shape 3"/>
          <p:cNvSpPr/>
          <p:nvPr/>
        </p:nvSpPr>
        <p:spPr>
          <a:xfrm>
            <a:off x="682704" y="2983944"/>
            <a:ext cx="6547128" cy="2280761"/>
          </a:xfrm>
          <a:prstGeom prst="roundRect">
            <a:avLst>
              <a:gd name="adj" fmla="val 673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MX" noProof="0" dirty="0"/>
          </a:p>
        </p:txBody>
      </p:sp>
      <p:sp>
        <p:nvSpPr>
          <p:cNvPr id="6" name="Text 4"/>
          <p:cNvSpPr/>
          <p:nvPr/>
        </p:nvSpPr>
        <p:spPr>
          <a:xfrm>
            <a:off x="853321" y="3154561"/>
            <a:ext cx="3516035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s-MX" sz="1650" noProof="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Especialista en Ciberseguridad</a:t>
            </a:r>
            <a:endParaRPr lang="es-MX" sz="1650" noProof="0" dirty="0"/>
          </a:p>
        </p:txBody>
      </p:sp>
      <p:sp>
        <p:nvSpPr>
          <p:cNvPr id="7" name="Text 5"/>
          <p:cNvSpPr/>
          <p:nvPr/>
        </p:nvSpPr>
        <p:spPr>
          <a:xfrm>
            <a:off x="853321" y="3523655"/>
            <a:ext cx="6205895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MX" sz="13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Diseña e implementa políticas y medidas de seguridad para proteger sistemas y datos.</a:t>
            </a:r>
            <a:endParaRPr lang="es-MX" sz="1300" noProof="0" dirty="0"/>
          </a:p>
        </p:txBody>
      </p:sp>
      <p:sp>
        <p:nvSpPr>
          <p:cNvPr id="8" name="Text 6"/>
          <p:cNvSpPr/>
          <p:nvPr/>
        </p:nvSpPr>
        <p:spPr>
          <a:xfrm>
            <a:off x="853321" y="4172307"/>
            <a:ext cx="6205895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MX" sz="13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Firewalls, IDS/IPS, criptografía, análisis de vulnerabilidades</a:t>
            </a:r>
            <a:endParaRPr lang="es-MX" sz="1300" noProof="0" dirty="0"/>
          </a:p>
        </p:txBody>
      </p:sp>
      <p:sp>
        <p:nvSpPr>
          <p:cNvPr id="9" name="Text 7"/>
          <p:cNvSpPr/>
          <p:nvPr/>
        </p:nvSpPr>
        <p:spPr>
          <a:xfrm>
            <a:off x="853321" y="4820960"/>
            <a:ext cx="6205895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MX" sz="13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Pensamiento crítico, ética, atención al detalle</a:t>
            </a:r>
            <a:endParaRPr lang="es-MX" sz="1300" noProof="0" dirty="0"/>
          </a:p>
        </p:txBody>
      </p:sp>
      <p:sp>
        <p:nvSpPr>
          <p:cNvPr id="10" name="Shape 8"/>
          <p:cNvSpPr/>
          <p:nvPr/>
        </p:nvSpPr>
        <p:spPr>
          <a:xfrm>
            <a:off x="7400449" y="2983944"/>
            <a:ext cx="6547247" cy="2280761"/>
          </a:xfrm>
          <a:prstGeom prst="roundRect">
            <a:avLst>
              <a:gd name="adj" fmla="val 673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MX" noProof="0" dirty="0"/>
          </a:p>
        </p:txBody>
      </p:sp>
      <p:sp>
        <p:nvSpPr>
          <p:cNvPr id="11" name="Text 9"/>
          <p:cNvSpPr/>
          <p:nvPr/>
        </p:nvSpPr>
        <p:spPr>
          <a:xfrm>
            <a:off x="7571065" y="3154561"/>
            <a:ext cx="2616875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s-MX" sz="1650" noProof="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Analista de Seguridad</a:t>
            </a:r>
            <a:endParaRPr lang="es-MX" sz="1650" noProof="0" dirty="0"/>
          </a:p>
        </p:txBody>
      </p:sp>
      <p:sp>
        <p:nvSpPr>
          <p:cNvPr id="12" name="Text 10"/>
          <p:cNvSpPr/>
          <p:nvPr/>
        </p:nvSpPr>
        <p:spPr>
          <a:xfrm>
            <a:off x="7571065" y="3523655"/>
            <a:ext cx="6206014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MX" sz="13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Monitorea sistemas para detectar incidentes, responde a ataques y realiza análisis forense digital.</a:t>
            </a:r>
            <a:endParaRPr lang="es-MX" sz="1300" noProof="0" dirty="0"/>
          </a:p>
        </p:txBody>
      </p:sp>
      <p:sp>
        <p:nvSpPr>
          <p:cNvPr id="13" name="Text 11"/>
          <p:cNvSpPr/>
          <p:nvPr/>
        </p:nvSpPr>
        <p:spPr>
          <a:xfrm>
            <a:off x="7571065" y="4172307"/>
            <a:ext cx="6206014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MX" sz="13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SIEM, análisis de logs, respuesta a incidentes</a:t>
            </a:r>
            <a:endParaRPr lang="es-MX" sz="1300" noProof="0" dirty="0"/>
          </a:p>
        </p:txBody>
      </p:sp>
      <p:sp>
        <p:nvSpPr>
          <p:cNvPr id="14" name="Text 12"/>
          <p:cNvSpPr/>
          <p:nvPr/>
        </p:nvSpPr>
        <p:spPr>
          <a:xfrm>
            <a:off x="7571065" y="4547830"/>
            <a:ext cx="6206014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MX" sz="13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Trabajo bajo presión, comunicación efectiva</a:t>
            </a:r>
            <a:endParaRPr lang="es-MX" sz="1300" noProof="0" dirty="0"/>
          </a:p>
        </p:txBody>
      </p:sp>
      <p:sp>
        <p:nvSpPr>
          <p:cNvPr id="15" name="Shape 13"/>
          <p:cNvSpPr/>
          <p:nvPr/>
        </p:nvSpPr>
        <p:spPr>
          <a:xfrm>
            <a:off x="682704" y="5435322"/>
            <a:ext cx="6547128" cy="2280761"/>
          </a:xfrm>
          <a:prstGeom prst="roundRect">
            <a:avLst>
              <a:gd name="adj" fmla="val 673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MX" noProof="0" dirty="0"/>
          </a:p>
        </p:txBody>
      </p:sp>
      <p:sp>
        <p:nvSpPr>
          <p:cNvPr id="16" name="Text 14"/>
          <p:cNvSpPr/>
          <p:nvPr/>
        </p:nvSpPr>
        <p:spPr>
          <a:xfrm>
            <a:off x="853321" y="5605939"/>
            <a:ext cx="255020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s-MX" sz="1650" noProof="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Auditor de Seguridad</a:t>
            </a:r>
            <a:endParaRPr lang="es-MX" sz="1650" noProof="0" dirty="0"/>
          </a:p>
        </p:txBody>
      </p:sp>
      <p:sp>
        <p:nvSpPr>
          <p:cNvPr id="17" name="Text 15"/>
          <p:cNvSpPr/>
          <p:nvPr/>
        </p:nvSpPr>
        <p:spPr>
          <a:xfrm>
            <a:off x="853321" y="5975033"/>
            <a:ext cx="6205895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MX" sz="13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Evalúa el cumplimiento de normativas y políticas de seguridad, realiza auditorías y recomienda mejoras.</a:t>
            </a:r>
            <a:endParaRPr lang="es-MX" sz="1300" noProof="0" dirty="0"/>
          </a:p>
        </p:txBody>
      </p:sp>
      <p:sp>
        <p:nvSpPr>
          <p:cNvPr id="18" name="Text 16"/>
          <p:cNvSpPr/>
          <p:nvPr/>
        </p:nvSpPr>
        <p:spPr>
          <a:xfrm>
            <a:off x="853321" y="6623685"/>
            <a:ext cx="6205895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MX" sz="13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Normativas (ISO 27001, GDPR), evaluación de riesgos</a:t>
            </a:r>
            <a:endParaRPr lang="es-MX" sz="1300" noProof="0" dirty="0"/>
          </a:p>
        </p:txBody>
      </p:sp>
      <p:sp>
        <p:nvSpPr>
          <p:cNvPr id="19" name="Text 17"/>
          <p:cNvSpPr/>
          <p:nvPr/>
        </p:nvSpPr>
        <p:spPr>
          <a:xfrm>
            <a:off x="853321" y="7272338"/>
            <a:ext cx="6205895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MX" sz="13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Rigor, objetividad, habilidades analíticas</a:t>
            </a:r>
            <a:endParaRPr lang="es-MX" sz="1300" noProof="0" dirty="0"/>
          </a:p>
        </p:txBody>
      </p:sp>
      <p:sp>
        <p:nvSpPr>
          <p:cNvPr id="20" name="Shape 18"/>
          <p:cNvSpPr/>
          <p:nvPr/>
        </p:nvSpPr>
        <p:spPr>
          <a:xfrm>
            <a:off x="7400449" y="5435322"/>
            <a:ext cx="6547247" cy="2280761"/>
          </a:xfrm>
          <a:prstGeom prst="roundRect">
            <a:avLst>
              <a:gd name="adj" fmla="val 673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MX" noProof="0" dirty="0"/>
          </a:p>
        </p:txBody>
      </p:sp>
      <p:sp>
        <p:nvSpPr>
          <p:cNvPr id="21" name="Text 19"/>
          <p:cNvSpPr/>
          <p:nvPr/>
        </p:nvSpPr>
        <p:spPr>
          <a:xfrm>
            <a:off x="7571065" y="5605939"/>
            <a:ext cx="2748201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s-MX" sz="1650" noProof="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:Ingeniero de Seguridad</a:t>
            </a:r>
            <a:endParaRPr lang="es-MX" sz="1650" noProof="0" dirty="0"/>
          </a:p>
        </p:txBody>
      </p:sp>
      <p:sp>
        <p:nvSpPr>
          <p:cNvPr id="22" name="Text 20"/>
          <p:cNvSpPr/>
          <p:nvPr/>
        </p:nvSpPr>
        <p:spPr>
          <a:xfrm>
            <a:off x="7571065" y="5975033"/>
            <a:ext cx="6206014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MX" sz="13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Desarrolla soluciones técnicas para mitigar riesgos y fortalecer la infraestructura tecnológica.</a:t>
            </a:r>
            <a:endParaRPr lang="es-MX" sz="1300" noProof="0" dirty="0"/>
          </a:p>
        </p:txBody>
      </p:sp>
      <p:sp>
        <p:nvSpPr>
          <p:cNvPr id="23" name="Text 21"/>
          <p:cNvSpPr/>
          <p:nvPr/>
        </p:nvSpPr>
        <p:spPr>
          <a:xfrm>
            <a:off x="7571065" y="6623685"/>
            <a:ext cx="6206014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MX" sz="13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Seguridad en redes, desarrollo seguro, criptografía</a:t>
            </a:r>
            <a:endParaRPr lang="es-MX" sz="1300" noProof="0" dirty="0"/>
          </a:p>
        </p:txBody>
      </p:sp>
      <p:sp>
        <p:nvSpPr>
          <p:cNvPr id="24" name="Text 22"/>
          <p:cNvSpPr/>
          <p:nvPr/>
        </p:nvSpPr>
        <p:spPr>
          <a:xfrm>
            <a:off x="7571065" y="6999208"/>
            <a:ext cx="6206014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MX" sz="13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Innovación, colaboración</a:t>
            </a:r>
            <a:endParaRPr lang="es-MX" sz="1300" noProof="0" dirty="0"/>
          </a:p>
        </p:txBody>
      </p:sp>
      <p:pic>
        <p:nvPicPr>
          <p:cNvPr id="25" name="Image 0">
            <a:extLst>
              <a:ext uri="{FF2B5EF4-FFF2-40B4-BE49-F238E27FC236}">
                <a16:creationId xmlns:a16="http://schemas.microsoft.com/office/drawing/2014/main" id="{CB1EA6D9-BC4C-AFE2-15AE-4E119E23A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65"/>
            <a:ext cx="14630400" cy="1929067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DD151F4E-8835-6767-D82C-2FD91DC6C5C6}"/>
              </a:ext>
            </a:extLst>
          </p:cNvPr>
          <p:cNvSpPr/>
          <p:nvPr/>
        </p:nvSpPr>
        <p:spPr>
          <a:xfrm>
            <a:off x="12848734" y="7798379"/>
            <a:ext cx="1706252" cy="326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>
            <a:extLst>
              <a:ext uri="{FF2B5EF4-FFF2-40B4-BE49-F238E27FC236}">
                <a16:creationId xmlns:a16="http://schemas.microsoft.com/office/drawing/2014/main" id="{0638F373-B13E-108A-799F-7D8DD0A60139}"/>
              </a:ext>
            </a:extLst>
          </p:cNvPr>
          <p:cNvSpPr/>
          <p:nvPr/>
        </p:nvSpPr>
        <p:spPr>
          <a:xfrm>
            <a:off x="1096087" y="5349477"/>
            <a:ext cx="6422231" cy="2615237"/>
          </a:xfrm>
          <a:prstGeom prst="roundRect">
            <a:avLst>
              <a:gd name="adj" fmla="val 601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s-MX" noProof="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55F6CB5-8EE9-D2BF-4CD5-4F68EEB096B1}"/>
              </a:ext>
            </a:extLst>
          </p:cNvPr>
          <p:cNvSpPr/>
          <p:nvPr/>
        </p:nvSpPr>
        <p:spPr>
          <a:xfrm>
            <a:off x="12848734" y="7607431"/>
            <a:ext cx="1706252" cy="53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/>
          </a:p>
        </p:txBody>
      </p:sp>
      <p:sp>
        <p:nvSpPr>
          <p:cNvPr id="26" name="Shape 0">
            <a:extLst>
              <a:ext uri="{FF2B5EF4-FFF2-40B4-BE49-F238E27FC236}">
                <a16:creationId xmlns:a16="http://schemas.microsoft.com/office/drawing/2014/main" id="{1FAB21F1-F7AE-D16B-5AC2-EBA4D028795F}"/>
              </a:ext>
            </a:extLst>
          </p:cNvPr>
          <p:cNvSpPr/>
          <p:nvPr/>
        </p:nvSpPr>
        <p:spPr>
          <a:xfrm>
            <a:off x="7843955" y="5262671"/>
            <a:ext cx="6422231" cy="2615237"/>
          </a:xfrm>
          <a:prstGeom prst="roundRect">
            <a:avLst>
              <a:gd name="adj" fmla="val 601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s-MX" noProof="0" dirty="0"/>
          </a:p>
        </p:txBody>
      </p:sp>
      <p:sp>
        <p:nvSpPr>
          <p:cNvPr id="25" name="Shape 0">
            <a:extLst>
              <a:ext uri="{FF2B5EF4-FFF2-40B4-BE49-F238E27FC236}">
                <a16:creationId xmlns:a16="http://schemas.microsoft.com/office/drawing/2014/main" id="{9C6A942D-4BF6-2D6D-BC67-8E5557A8784F}"/>
              </a:ext>
            </a:extLst>
          </p:cNvPr>
          <p:cNvSpPr/>
          <p:nvPr/>
        </p:nvSpPr>
        <p:spPr>
          <a:xfrm>
            <a:off x="7843956" y="1976319"/>
            <a:ext cx="6422231" cy="3168719"/>
          </a:xfrm>
          <a:prstGeom prst="roundRect">
            <a:avLst>
              <a:gd name="adj" fmla="val 601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s-MX" noProof="0" dirty="0"/>
          </a:p>
        </p:txBody>
      </p:sp>
      <p:sp>
        <p:nvSpPr>
          <p:cNvPr id="24" name="Shape 0">
            <a:extLst>
              <a:ext uri="{FF2B5EF4-FFF2-40B4-BE49-F238E27FC236}">
                <a16:creationId xmlns:a16="http://schemas.microsoft.com/office/drawing/2014/main" id="{C19DFBCB-9658-D833-CDB7-96A549E0BB55}"/>
              </a:ext>
            </a:extLst>
          </p:cNvPr>
          <p:cNvSpPr/>
          <p:nvPr/>
        </p:nvSpPr>
        <p:spPr>
          <a:xfrm>
            <a:off x="1096088" y="2063125"/>
            <a:ext cx="6422231" cy="3168719"/>
          </a:xfrm>
          <a:prstGeom prst="roundRect">
            <a:avLst>
              <a:gd name="adj" fmla="val 601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s-MX" noProof="0" dirty="0"/>
          </a:p>
        </p:txBody>
      </p:sp>
      <p:sp>
        <p:nvSpPr>
          <p:cNvPr id="2" name="Text 0"/>
          <p:cNvSpPr/>
          <p:nvPr/>
        </p:nvSpPr>
        <p:spPr>
          <a:xfrm>
            <a:off x="784384" y="539948"/>
            <a:ext cx="7186136" cy="612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s-MX" sz="3850" noProof="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D. Redes y Telecomunicaciones</a:t>
            </a:r>
            <a:endParaRPr lang="es-MX" sz="3850" noProof="0" dirty="0"/>
          </a:p>
        </p:txBody>
      </p:sp>
      <p:sp>
        <p:nvSpPr>
          <p:cNvPr id="3" name="Text 1"/>
          <p:cNvSpPr/>
          <p:nvPr/>
        </p:nvSpPr>
        <p:spPr>
          <a:xfrm>
            <a:off x="784384" y="1544955"/>
            <a:ext cx="1306163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15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Esta área se encarga de la conectividad y comunicación entre sistemas e infraestructuras</a:t>
            </a:r>
            <a:endParaRPr lang="es-MX" sz="1500" noProof="0" dirty="0"/>
          </a:p>
        </p:txBody>
      </p:sp>
      <p:sp>
        <p:nvSpPr>
          <p:cNvPr id="5" name="Text 3"/>
          <p:cNvSpPr/>
          <p:nvPr/>
        </p:nvSpPr>
        <p:spPr>
          <a:xfrm>
            <a:off x="1421725" y="2146697"/>
            <a:ext cx="2673787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MX" sz="1900" noProof="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Ingeniero de Redes</a:t>
            </a:r>
            <a:endParaRPr lang="es-MX" sz="1900" noProof="0" dirty="0"/>
          </a:p>
        </p:txBody>
      </p:sp>
      <p:sp>
        <p:nvSpPr>
          <p:cNvPr id="6" name="Text 4"/>
          <p:cNvSpPr/>
          <p:nvPr/>
        </p:nvSpPr>
        <p:spPr>
          <a:xfrm>
            <a:off x="1421725" y="2570678"/>
            <a:ext cx="5770959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15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Diseña, implementa y mantiene infraestructuras de red para garantizar conectividad y rendimiento.</a:t>
            </a:r>
            <a:endParaRPr lang="es-MX" sz="1500" noProof="0" dirty="0"/>
          </a:p>
        </p:txBody>
      </p:sp>
      <p:sp>
        <p:nvSpPr>
          <p:cNvPr id="7" name="Text 5"/>
          <p:cNvSpPr/>
          <p:nvPr/>
        </p:nvSpPr>
        <p:spPr>
          <a:xfrm>
            <a:off x="1421725" y="3629501"/>
            <a:ext cx="5770959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15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Protocolos TCP/IP, </a:t>
            </a:r>
            <a:r>
              <a:rPr lang="es-MX" sz="1500" noProof="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routing</a:t>
            </a:r>
            <a:r>
              <a:rPr lang="es-MX" sz="15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r>
              <a:rPr lang="es-MX" sz="1500" noProof="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switching</a:t>
            </a:r>
            <a:r>
              <a:rPr lang="es-MX" sz="15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VPN</a:t>
            </a:r>
            <a:endParaRPr lang="es-MX" sz="1500" noProof="0" dirty="0"/>
          </a:p>
        </p:txBody>
      </p:sp>
      <p:sp>
        <p:nvSpPr>
          <p:cNvPr id="8" name="Text 6"/>
          <p:cNvSpPr/>
          <p:nvPr/>
        </p:nvSpPr>
        <p:spPr>
          <a:xfrm>
            <a:off x="1421725" y="4374594"/>
            <a:ext cx="5770959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15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Resolución de problemas, trabajo en equipo</a:t>
            </a:r>
            <a:endParaRPr lang="es-MX" sz="1500" noProof="0" dirty="0"/>
          </a:p>
        </p:txBody>
      </p:sp>
      <p:sp>
        <p:nvSpPr>
          <p:cNvPr id="10" name="Text 8"/>
          <p:cNvSpPr/>
          <p:nvPr/>
        </p:nvSpPr>
        <p:spPr>
          <a:xfrm>
            <a:off x="8075057" y="2146697"/>
            <a:ext cx="3247906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MX" sz="1900" noProof="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Administrador de Redes</a:t>
            </a:r>
            <a:endParaRPr lang="es-MX" sz="1900" noProof="0" dirty="0"/>
          </a:p>
        </p:txBody>
      </p:sp>
      <p:sp>
        <p:nvSpPr>
          <p:cNvPr id="11" name="Text 9"/>
          <p:cNvSpPr/>
          <p:nvPr/>
        </p:nvSpPr>
        <p:spPr>
          <a:xfrm>
            <a:off x="8075057" y="2570678"/>
            <a:ext cx="5770959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15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Supervisa el funcionamiento diario de la red, gestiona dispositivos y asegura la disponibilidad.</a:t>
            </a:r>
            <a:endParaRPr lang="es-MX" sz="1500" noProof="0" dirty="0"/>
          </a:p>
        </p:txBody>
      </p:sp>
      <p:sp>
        <p:nvSpPr>
          <p:cNvPr id="12" name="Text 10"/>
          <p:cNvSpPr/>
          <p:nvPr/>
        </p:nvSpPr>
        <p:spPr>
          <a:xfrm>
            <a:off x="8075057" y="3315772"/>
            <a:ext cx="5770959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15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Configuración de </a:t>
            </a:r>
            <a:r>
              <a:rPr lang="es-MX" sz="1500" noProof="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routers</a:t>
            </a:r>
            <a:r>
              <a:rPr lang="es-MX" sz="15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switches, firewalls</a:t>
            </a:r>
            <a:endParaRPr lang="es-MX" sz="1500" noProof="0" dirty="0"/>
          </a:p>
        </p:txBody>
      </p:sp>
      <p:sp>
        <p:nvSpPr>
          <p:cNvPr id="13" name="Text 11"/>
          <p:cNvSpPr/>
          <p:nvPr/>
        </p:nvSpPr>
        <p:spPr>
          <a:xfrm>
            <a:off x="8075057" y="4060865"/>
            <a:ext cx="577095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15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Organización, atención al detalle</a:t>
            </a:r>
            <a:endParaRPr lang="es-MX" sz="1500" noProof="0" dirty="0"/>
          </a:p>
        </p:txBody>
      </p:sp>
      <p:sp>
        <p:nvSpPr>
          <p:cNvPr id="15" name="Text 13"/>
          <p:cNvSpPr/>
          <p:nvPr/>
        </p:nvSpPr>
        <p:spPr>
          <a:xfrm>
            <a:off x="1421725" y="5461635"/>
            <a:ext cx="447651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MX" sz="1900" noProof="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Especialista en Redes Inalámbricas</a:t>
            </a:r>
            <a:endParaRPr lang="es-MX" sz="1900" noProof="0" dirty="0"/>
          </a:p>
        </p:txBody>
      </p:sp>
      <p:sp>
        <p:nvSpPr>
          <p:cNvPr id="16" name="Text 14"/>
          <p:cNvSpPr/>
          <p:nvPr/>
        </p:nvSpPr>
        <p:spPr>
          <a:xfrm>
            <a:off x="1421725" y="5885617"/>
            <a:ext cx="5770959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15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Implementa y mantiene soluciones de conectividad inalámbrica, asegurando cobertura y seguridad.</a:t>
            </a:r>
            <a:endParaRPr lang="es-MX" sz="1500" noProof="0" dirty="0"/>
          </a:p>
        </p:txBody>
      </p:sp>
      <p:sp>
        <p:nvSpPr>
          <p:cNvPr id="17" name="Text 15"/>
          <p:cNvSpPr/>
          <p:nvPr/>
        </p:nvSpPr>
        <p:spPr>
          <a:xfrm>
            <a:off x="1421725" y="6630710"/>
            <a:ext cx="5770959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15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</a:t>
            </a:r>
            <a:r>
              <a:rPr lang="es-MX" sz="1500" noProof="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Wi</a:t>
            </a:r>
            <a:r>
              <a:rPr lang="es-MX" sz="15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-Fi, Bluetooth, seguridad inalámbrica</a:t>
            </a:r>
            <a:endParaRPr lang="es-MX" sz="1500" noProof="0" dirty="0"/>
          </a:p>
        </p:txBody>
      </p:sp>
      <p:sp>
        <p:nvSpPr>
          <p:cNvPr id="18" name="Text 16"/>
          <p:cNvSpPr/>
          <p:nvPr/>
        </p:nvSpPr>
        <p:spPr>
          <a:xfrm>
            <a:off x="1421725" y="7375803"/>
            <a:ext cx="577095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15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Adaptabilidad, comunicación</a:t>
            </a:r>
            <a:endParaRPr lang="es-MX" sz="1500" noProof="0" dirty="0"/>
          </a:p>
        </p:txBody>
      </p:sp>
      <p:sp>
        <p:nvSpPr>
          <p:cNvPr id="20" name="Text 18"/>
          <p:cNvSpPr/>
          <p:nvPr/>
        </p:nvSpPr>
        <p:spPr>
          <a:xfrm>
            <a:off x="8075057" y="5461635"/>
            <a:ext cx="3808333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MX" sz="1900" noProof="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Técnico de Soporte en Redes</a:t>
            </a:r>
            <a:endParaRPr lang="es-MX" sz="1900" noProof="0" dirty="0"/>
          </a:p>
        </p:txBody>
      </p:sp>
      <p:sp>
        <p:nvSpPr>
          <p:cNvPr id="21" name="Text 19"/>
          <p:cNvSpPr/>
          <p:nvPr/>
        </p:nvSpPr>
        <p:spPr>
          <a:xfrm>
            <a:off x="8075057" y="5885617"/>
            <a:ext cx="5770959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15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Funciones Principales: Atiende incidencias y brinda soporte técnico en conectividad y configuración de dispositivos.</a:t>
            </a:r>
            <a:endParaRPr lang="es-MX" sz="1500" noProof="0" dirty="0"/>
          </a:p>
        </p:txBody>
      </p:sp>
      <p:sp>
        <p:nvSpPr>
          <p:cNvPr id="22" name="Text 20"/>
          <p:cNvSpPr/>
          <p:nvPr/>
        </p:nvSpPr>
        <p:spPr>
          <a:xfrm>
            <a:off x="8075057" y="6630710"/>
            <a:ext cx="5770959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15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Técnicas Clave: Diagnóstico de redes, herramientas de monitoreo</a:t>
            </a:r>
            <a:endParaRPr lang="es-MX" sz="1500" noProof="0" dirty="0"/>
          </a:p>
        </p:txBody>
      </p:sp>
      <p:sp>
        <p:nvSpPr>
          <p:cNvPr id="23" name="Text 21"/>
          <p:cNvSpPr/>
          <p:nvPr/>
        </p:nvSpPr>
        <p:spPr>
          <a:xfrm>
            <a:off x="8075057" y="7375803"/>
            <a:ext cx="577095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1500" noProof="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Habilidades Blandas Clave: Paciencia, comunicación</a:t>
            </a:r>
            <a:endParaRPr lang="es-MX" sz="1500" noProof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2164</Words>
  <Application>Microsoft Office PowerPoint</Application>
  <PresentationFormat>Personalizado</PresentationFormat>
  <Paragraphs>208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Instrument Sans Medium</vt:lpstr>
      <vt:lpstr>Instrument Sans Semi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Francisco Rolando Muñoz Mora</dc:creator>
  <cp:lastModifiedBy>Francisco Rolando Muñoz Mora</cp:lastModifiedBy>
  <cp:revision>15</cp:revision>
  <dcterms:created xsi:type="dcterms:W3CDTF">2025-06-25T05:23:48Z</dcterms:created>
  <dcterms:modified xsi:type="dcterms:W3CDTF">2025-06-26T05:34:28Z</dcterms:modified>
</cp:coreProperties>
</file>